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22" r:id="rId16"/>
    <p:sldId id="321"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44" r:id="rId58"/>
    <p:sldId id="345" r:id="rId59"/>
    <p:sldId id="311" r:id="rId60"/>
    <p:sldId id="346" r:id="rId61"/>
    <p:sldId id="313" r:id="rId62"/>
    <p:sldId id="314" r:id="rId63"/>
    <p:sldId id="323" r:id="rId64"/>
    <p:sldId id="318" r:id="rId65"/>
    <p:sldId id="324" r:id="rId66"/>
    <p:sldId id="325" r:id="rId67"/>
    <p:sldId id="326" r:id="rId68"/>
    <p:sldId id="327" r:id="rId69"/>
    <p:sldId id="342" r:id="rId70"/>
    <p:sldId id="343" r:id="rId71"/>
    <p:sldId id="347" r:id="rId72"/>
    <p:sldId id="337" r:id="rId73"/>
    <p:sldId id="338" r:id="rId74"/>
    <p:sldId id="340" r:id="rId75"/>
    <p:sldId id="341" r:id="rId76"/>
    <p:sldId id="339" r:id="rId77"/>
    <p:sldId id="315" r:id="rId78"/>
    <p:sldId id="316" r:id="rId79"/>
    <p:sldId id="317"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31"/>
  </p:normalViewPr>
  <p:slideViewPr>
    <p:cSldViewPr snapToGrid="0" snapToObjects="1">
      <p:cViewPr varScale="1">
        <p:scale>
          <a:sx n="122" d="100"/>
          <a:sy n="122" d="100"/>
        </p:scale>
        <p:origin x="8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DFFA-7C66-B347-8F69-4AB69B0ACC1F}" type="datetimeFigureOut">
              <a:rPr kumimoji="1" lang="zh-CN" altLang="en-US" smtClean="0"/>
              <a:t>2020/6/20</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D34B-6EC4-E241-9170-02E44E2D55BB}" type="slidenum">
              <a:rPr kumimoji="1" lang="zh-CN" altLang="en-US" smtClean="0"/>
              <a:t>‹#›</a:t>
            </a:fld>
            <a:endParaRPr kumimoji="1" lang="zh-CN" altLang="en-US"/>
          </a:p>
        </p:txBody>
      </p:sp>
    </p:spTree>
    <p:extLst>
      <p:ext uri="{BB962C8B-B14F-4D97-AF65-F5344CB8AC3E}">
        <p14:creationId xmlns:p14="http://schemas.microsoft.com/office/powerpoint/2010/main" val="190799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2020/6/20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01150-C708-A448-AD41-DCBC9E533F45}" type="datetimeFigureOut">
              <a:rPr kumimoji="1" lang="zh-CN" altLang="en-US" smtClean="0"/>
              <a:t>2020/6/20</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3975-5E85-554E-9145-1A66F4D7A72D}" type="slidenum">
              <a:rPr kumimoji="1" lang="zh-CN" altLang="en-US" smtClean="0"/>
              <a:t>‹#›</a:t>
            </a:fld>
            <a:endParaRPr kumimoji="1" lang="zh-CN" altLang="en-US"/>
          </a:p>
        </p:txBody>
      </p:sp>
    </p:spTree>
    <p:extLst>
      <p:ext uri="{BB962C8B-B14F-4D97-AF65-F5344CB8AC3E}">
        <p14:creationId xmlns:p14="http://schemas.microsoft.com/office/powerpoint/2010/main" val="89626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zh-CN" altLang="en-US" dirty="0"/>
              <a:t>第</a:t>
            </a:r>
            <a:r>
              <a:rPr kumimoji="1" lang="en-US" altLang="zh-CN" dirty="0"/>
              <a:t>5</a:t>
            </a:r>
            <a:r>
              <a:rPr kumimoji="1" lang="zh-CN" altLang="en-US" dirty="0"/>
              <a:t>章</a:t>
            </a:r>
            <a:r>
              <a:rPr kumimoji="1" lang="en-US" altLang="zh-CN" dirty="0"/>
              <a:t> </a:t>
            </a:r>
            <a:r>
              <a:rPr kumimoji="1" lang="zh-CN" altLang="en-US" dirty="0"/>
              <a:t>指令系统</a:t>
            </a:r>
          </a:p>
        </p:txBody>
      </p:sp>
      <p:sp>
        <p:nvSpPr>
          <p:cNvPr id="3" name="Subtitle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0867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lnSpcReduction="10000"/>
          </a:bodyPr>
          <a:lstStyle/>
          <a:p>
            <a:r>
              <a:rPr lang="zh-CN" altLang="en-US" dirty="0">
                <a:latin typeface="Times New Roman" charset="0"/>
              </a:rPr>
              <a:t>零地址指令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OP</a:t>
            </a:r>
            <a:r>
              <a:rPr lang="zh-CN" altLang="en-US" dirty="0">
                <a:latin typeface="Times New Roman" charset="0"/>
              </a:rPr>
              <a:t>， </a:t>
            </a:r>
            <a:r>
              <a:rPr lang="en-US" altLang="zh-CN" dirty="0">
                <a:latin typeface="Times New Roman" charset="0"/>
              </a:rPr>
              <a:t>(PC)+1=&gt;PC </a:t>
            </a:r>
            <a:r>
              <a:rPr lang="zh-CN" altLang="en-US" dirty="0">
                <a:latin typeface="Times New Roman" charset="0"/>
              </a:rPr>
              <a:t>；如</a:t>
            </a:r>
            <a:r>
              <a:rPr lang="en-US" altLang="zh-CN" dirty="0">
                <a:latin typeface="Times New Roman" charset="0"/>
              </a:rPr>
              <a:t>: PUSHF</a:t>
            </a:r>
            <a:r>
              <a:rPr lang="zh-CN" altLang="en-US" dirty="0">
                <a:latin typeface="Times New Roman" charset="0"/>
              </a:rPr>
              <a:t>， </a:t>
            </a:r>
            <a:r>
              <a:rPr lang="en-US" altLang="zh-CN" dirty="0">
                <a:latin typeface="Times New Roman" charset="0"/>
              </a:rPr>
              <a:t>NOP</a:t>
            </a:r>
          </a:p>
          <a:p>
            <a:r>
              <a:rPr lang="zh-CN" altLang="en-US" dirty="0">
                <a:latin typeface="Times New Roman" charset="0"/>
              </a:rPr>
              <a:t>单地址指令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OP(A1)=&gt;A1, (PC)+1=&gt;PC</a:t>
            </a:r>
          </a:p>
          <a:p>
            <a:r>
              <a:rPr lang="zh-CN" altLang="en-US" dirty="0">
                <a:latin typeface="Times New Roman" charset="0"/>
              </a:rPr>
              <a:t>二地址指令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(A1)OP(A2)=&gt;A1, (PC)+1=&gt;PC</a:t>
            </a:r>
          </a:p>
          <a:p>
            <a:pPr lvl="1"/>
            <a:endParaRPr lang="en-US" dirty="0"/>
          </a:p>
        </p:txBody>
      </p:sp>
      <p:sp>
        <p:nvSpPr>
          <p:cNvPr id="4" name="Rectangle 14"/>
          <p:cNvSpPr>
            <a:spLocks noChangeArrowheads="1"/>
          </p:cNvSpPr>
          <p:nvPr/>
        </p:nvSpPr>
        <p:spPr bwMode="auto">
          <a:xfrm>
            <a:off x="2806700" y="2284413"/>
            <a:ext cx="15240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dirty="0"/>
              <a:t>OP(</a:t>
            </a:r>
            <a:r>
              <a:rPr lang="zh-CN" altLang="en-US" b="1" dirty="0"/>
              <a:t>操作码</a:t>
            </a:r>
            <a:r>
              <a:rPr lang="en-US" altLang="zh-CN" b="1" dirty="0"/>
              <a:t>)</a:t>
            </a:r>
          </a:p>
        </p:txBody>
      </p:sp>
      <p:sp>
        <p:nvSpPr>
          <p:cNvPr id="5" name="Rectangle 15"/>
          <p:cNvSpPr>
            <a:spLocks noChangeArrowheads="1"/>
          </p:cNvSpPr>
          <p:nvPr/>
        </p:nvSpPr>
        <p:spPr bwMode="auto">
          <a:xfrm>
            <a:off x="2806700" y="3721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6" name="Rectangle 17"/>
          <p:cNvSpPr>
            <a:spLocks noChangeArrowheads="1"/>
          </p:cNvSpPr>
          <p:nvPr/>
        </p:nvSpPr>
        <p:spPr bwMode="auto">
          <a:xfrm>
            <a:off x="3797300" y="3721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7" name="Rectangle 18"/>
          <p:cNvSpPr>
            <a:spLocks noChangeArrowheads="1"/>
          </p:cNvSpPr>
          <p:nvPr/>
        </p:nvSpPr>
        <p:spPr bwMode="auto">
          <a:xfrm>
            <a:off x="28067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8" name="Rectangle 19"/>
          <p:cNvSpPr>
            <a:spLocks noChangeArrowheads="1"/>
          </p:cNvSpPr>
          <p:nvPr/>
        </p:nvSpPr>
        <p:spPr bwMode="auto">
          <a:xfrm>
            <a:off x="37973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9" name="Rectangle 20"/>
          <p:cNvSpPr>
            <a:spLocks noChangeArrowheads="1"/>
          </p:cNvSpPr>
          <p:nvPr/>
        </p:nvSpPr>
        <p:spPr bwMode="auto">
          <a:xfrm>
            <a:off x="47879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A2</a:t>
            </a:r>
          </a:p>
        </p:txBody>
      </p:sp>
    </p:spTree>
    <p:extLst>
      <p:ext uri="{BB962C8B-B14F-4D97-AF65-F5344CB8AC3E}">
        <p14:creationId xmlns:p14="http://schemas.microsoft.com/office/powerpoint/2010/main" val="480158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fontScale="85000" lnSpcReduction="20000"/>
          </a:bodyPr>
          <a:lstStyle/>
          <a:p>
            <a:r>
              <a:rPr lang="zh-CN" altLang="en-US" sz="3200" dirty="0">
                <a:latin typeface="Times New Roman" charset="0"/>
              </a:rPr>
              <a:t>三地址指令</a:t>
            </a:r>
          </a:p>
          <a:p>
            <a:pPr>
              <a:buNone/>
            </a:pPr>
            <a:r>
              <a:rPr lang="zh-CN" altLang="en-US" dirty="0">
                <a:latin typeface="Times New Roman" charset="0"/>
              </a:rPr>
              <a:t>    </a:t>
            </a:r>
            <a:r>
              <a:rPr lang="zh-CN" altLang="en-US" sz="3200" dirty="0">
                <a:latin typeface="Times New Roman" charset="0"/>
              </a:rPr>
              <a:t>格式 </a:t>
            </a:r>
            <a:r>
              <a:rPr lang="en-US" altLang="zh-CN" sz="3200" dirty="0">
                <a:latin typeface="Times New Roman" charset="0"/>
              </a:rPr>
              <a:t>:  </a:t>
            </a:r>
          </a:p>
          <a:p>
            <a:pPr>
              <a:buNone/>
            </a:pPr>
            <a:r>
              <a:rPr lang="en-US" altLang="zh-CN" sz="3200" dirty="0">
                <a:latin typeface="Times New Roman" charset="0"/>
              </a:rPr>
              <a:t>               </a:t>
            </a:r>
            <a:r>
              <a:rPr lang="en-US" altLang="zh-CN" dirty="0">
                <a:latin typeface="Times New Roman" charset="0"/>
              </a:rPr>
              <a:t>(A1)OP(A2)=&gt;A3, (PC)+1=&gt;PC</a:t>
            </a:r>
            <a:endParaRPr lang="en-US" altLang="zh-CN" dirty="0"/>
          </a:p>
          <a:p>
            <a:r>
              <a:rPr lang="zh-CN" altLang="en-US" sz="3200" dirty="0"/>
              <a:t>四地址</a:t>
            </a:r>
            <a:r>
              <a:rPr lang="zh-CN" altLang="en-US" sz="3200" dirty="0">
                <a:latin typeface="Times New Roman" charset="0"/>
              </a:rPr>
              <a:t>指令</a:t>
            </a:r>
            <a:endParaRPr lang="zh-CN" altLang="en-US" sz="3200" dirty="0"/>
          </a:p>
          <a:p>
            <a:pPr>
              <a:buNone/>
            </a:pPr>
            <a:endParaRPr lang="zh-CN" altLang="en-US" sz="2400" dirty="0"/>
          </a:p>
          <a:p>
            <a:pPr>
              <a:buNone/>
            </a:pPr>
            <a:r>
              <a:rPr lang="zh-CN" altLang="en-US" dirty="0"/>
              <a:t>    格式：</a:t>
            </a:r>
          </a:p>
          <a:p>
            <a:pPr>
              <a:buNone/>
            </a:pPr>
            <a:endParaRPr lang="zh-CN" altLang="en-US" dirty="0"/>
          </a:p>
          <a:p>
            <a:pPr>
              <a:buNone/>
            </a:pPr>
            <a:endParaRPr lang="zh-CN" altLang="en-US" dirty="0"/>
          </a:p>
          <a:p>
            <a:r>
              <a:rPr lang="zh-CN" altLang="en-US" sz="3200" dirty="0"/>
              <a:t>多地址指令</a:t>
            </a:r>
          </a:p>
          <a:p>
            <a:pPr>
              <a:buNone/>
            </a:pPr>
            <a:r>
              <a:rPr lang="zh-CN" altLang="en-US" sz="3200" dirty="0"/>
              <a:t>       </a:t>
            </a:r>
            <a:r>
              <a:rPr lang="zh-CN" altLang="en-US" dirty="0"/>
              <a:t>某些大、中型机甚至高档小型机中，用于字符串处理指令，向量、矩阵运算指令等。</a:t>
            </a:r>
            <a:endParaRPr lang="en-US" dirty="0"/>
          </a:p>
        </p:txBody>
      </p:sp>
      <p:sp>
        <p:nvSpPr>
          <p:cNvPr id="4" name="Rectangle 5"/>
          <p:cNvSpPr>
            <a:spLocks noChangeArrowheads="1"/>
          </p:cNvSpPr>
          <p:nvPr/>
        </p:nvSpPr>
        <p:spPr bwMode="auto">
          <a:xfrm>
            <a:off x="1854200" y="3965575"/>
            <a:ext cx="7010400" cy="457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600" b="1">
                <a:latin typeface="Times New Roman" charset="0"/>
              </a:rPr>
              <a:t>操作码  第</a:t>
            </a:r>
            <a:r>
              <a:rPr lang="en-US" altLang="zh-CN" sz="1600" b="1">
                <a:latin typeface="Times New Roman" charset="0"/>
              </a:rPr>
              <a:t>1</a:t>
            </a:r>
            <a:r>
              <a:rPr lang="zh-CN" altLang="en-US" sz="1600" b="1">
                <a:latin typeface="Times New Roman" charset="0"/>
              </a:rPr>
              <a:t>操作数地址  第二操作数地址  结果操作数地址  下一条指令地址</a:t>
            </a:r>
            <a:endParaRPr lang="zh-CN" altLang="en-US" sz="2400">
              <a:latin typeface="Times New Roman" charset="0"/>
            </a:endParaRPr>
          </a:p>
        </p:txBody>
      </p:sp>
      <p:sp>
        <p:nvSpPr>
          <p:cNvPr id="5" name="Text Box 6"/>
          <p:cNvSpPr txBox="1">
            <a:spLocks noChangeArrowheads="1"/>
          </p:cNvSpPr>
          <p:nvPr/>
        </p:nvSpPr>
        <p:spPr bwMode="auto">
          <a:xfrm>
            <a:off x="2082800" y="3508375"/>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OP        A1               A2              A3                 A4</a:t>
            </a:r>
          </a:p>
        </p:txBody>
      </p:sp>
      <p:sp>
        <p:nvSpPr>
          <p:cNvPr id="6" name="Line 7"/>
          <p:cNvSpPr>
            <a:spLocks noChangeShapeType="1"/>
          </p:cNvSpPr>
          <p:nvPr/>
        </p:nvSpPr>
        <p:spPr bwMode="auto">
          <a:xfrm>
            <a:off x="26924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 name="Line 8"/>
          <p:cNvSpPr>
            <a:spLocks noChangeShapeType="1"/>
          </p:cNvSpPr>
          <p:nvPr/>
        </p:nvSpPr>
        <p:spPr bwMode="auto">
          <a:xfrm>
            <a:off x="4140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8" name="Line 9"/>
          <p:cNvSpPr>
            <a:spLocks noChangeShapeType="1"/>
          </p:cNvSpPr>
          <p:nvPr/>
        </p:nvSpPr>
        <p:spPr bwMode="auto">
          <a:xfrm>
            <a:off x="5664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9" name="Line 10"/>
          <p:cNvSpPr>
            <a:spLocks noChangeShapeType="1"/>
          </p:cNvSpPr>
          <p:nvPr/>
        </p:nvSpPr>
        <p:spPr bwMode="auto">
          <a:xfrm>
            <a:off x="7188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0" name="Rectangle 12"/>
          <p:cNvSpPr>
            <a:spLocks noChangeArrowheads="1"/>
          </p:cNvSpPr>
          <p:nvPr/>
        </p:nvSpPr>
        <p:spPr bwMode="auto">
          <a:xfrm>
            <a:off x="20066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11" name="Rectangle 13"/>
          <p:cNvSpPr>
            <a:spLocks noChangeArrowheads="1"/>
          </p:cNvSpPr>
          <p:nvPr/>
        </p:nvSpPr>
        <p:spPr bwMode="auto">
          <a:xfrm>
            <a:off x="29972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12" name="Rectangle 14"/>
          <p:cNvSpPr>
            <a:spLocks noChangeArrowheads="1"/>
          </p:cNvSpPr>
          <p:nvPr/>
        </p:nvSpPr>
        <p:spPr bwMode="auto">
          <a:xfrm>
            <a:off x="39878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A2</a:t>
            </a:r>
          </a:p>
        </p:txBody>
      </p:sp>
      <p:sp>
        <p:nvSpPr>
          <p:cNvPr id="13" name="Rectangle 15"/>
          <p:cNvSpPr>
            <a:spLocks noChangeArrowheads="1"/>
          </p:cNvSpPr>
          <p:nvPr/>
        </p:nvSpPr>
        <p:spPr bwMode="auto">
          <a:xfrm>
            <a:off x="49784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A3</a:t>
            </a:r>
          </a:p>
        </p:txBody>
      </p:sp>
    </p:spTree>
    <p:extLst>
      <p:ext uri="{BB962C8B-B14F-4D97-AF65-F5344CB8AC3E}">
        <p14:creationId xmlns:p14="http://schemas.microsoft.com/office/powerpoint/2010/main" val="193557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指令操作码的扩展技术</a:t>
            </a:r>
            <a:endParaRPr lang="en-US" dirty="0"/>
          </a:p>
        </p:txBody>
      </p:sp>
      <p:sp>
        <p:nvSpPr>
          <p:cNvPr id="3" name="Content Placeholder 2"/>
          <p:cNvSpPr>
            <a:spLocks noGrp="1"/>
          </p:cNvSpPr>
          <p:nvPr>
            <p:ph idx="1"/>
          </p:nvPr>
        </p:nvSpPr>
        <p:spPr/>
        <p:txBody>
          <a:bodyPr/>
          <a:lstStyle/>
          <a:p>
            <a:r>
              <a:rPr lang="zh-CN" altLang="en-US" dirty="0"/>
              <a:t>指令操作码的长度决定了指令系统中完成不同操作的指令条数</a:t>
            </a:r>
            <a:endParaRPr lang="en-US" altLang="zh-CN" dirty="0"/>
          </a:p>
          <a:p>
            <a:pPr lvl="1"/>
            <a:r>
              <a:rPr lang="zh-CN" altLang="en-US" dirty="0"/>
              <a:t>如果某机器的操作码长度为</a:t>
            </a:r>
            <a:r>
              <a:rPr lang="en-US" altLang="zh-CN" dirty="0"/>
              <a:t>K</a:t>
            </a:r>
            <a:r>
              <a:rPr lang="zh-CN" altLang="en-US" dirty="0"/>
              <a:t>位，则它最多只能有</a:t>
            </a:r>
            <a:r>
              <a:rPr lang="en-US" altLang="zh-CN" dirty="0"/>
              <a:t>2</a:t>
            </a:r>
            <a:r>
              <a:rPr lang="en-US" altLang="zh-CN" baseline="30000" dirty="0"/>
              <a:t>K</a:t>
            </a:r>
            <a:r>
              <a:rPr lang="zh-CN" altLang="en-US" dirty="0"/>
              <a:t>条不同的指令。</a:t>
            </a:r>
            <a:endParaRPr lang="en-US" altLang="zh-CN" dirty="0"/>
          </a:p>
          <a:p>
            <a:r>
              <a:rPr lang="zh-CN" altLang="en-US" dirty="0"/>
              <a:t>指令操作码通常有两种编码格式：</a:t>
            </a:r>
          </a:p>
          <a:p>
            <a:pPr lvl="1"/>
            <a:r>
              <a:rPr lang="zh-CN" altLang="en-US" dirty="0"/>
              <a:t>固定格式：操作码的长度固定，集中于一个字段</a:t>
            </a:r>
            <a:endParaRPr lang="en-US" altLang="zh-CN" dirty="0"/>
          </a:p>
          <a:p>
            <a:pPr lvl="1"/>
            <a:r>
              <a:rPr lang="zh-CN" altLang="en-US" dirty="0"/>
              <a:t>可变格式：操作码的长度可变，分散在不同字段</a:t>
            </a:r>
            <a:endParaRPr lang="en-US" altLang="zh-CN" dirty="0"/>
          </a:p>
          <a:p>
            <a:pPr lvl="2"/>
            <a:r>
              <a:rPr lang="zh-CN" altLang="en-US" dirty="0"/>
              <a:t>对出现频度高的指令，用较短的位数编码</a:t>
            </a:r>
            <a:endParaRPr lang="en-US" altLang="zh-CN" dirty="0"/>
          </a:p>
          <a:p>
            <a:pPr lvl="2"/>
            <a:r>
              <a:rPr lang="zh-CN" altLang="en-US" dirty="0"/>
              <a:t>对出现频度低的指令，用较长的位数编码</a:t>
            </a:r>
            <a:endParaRPr lang="en-US" dirty="0"/>
          </a:p>
        </p:txBody>
      </p:sp>
    </p:spTree>
    <p:extLst>
      <p:ext uri="{BB962C8B-B14F-4D97-AF65-F5344CB8AC3E}">
        <p14:creationId xmlns:p14="http://schemas.microsoft.com/office/powerpoint/2010/main" val="119297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15/15/15</a:t>
            </a:r>
            <a:r>
              <a:rPr lang="zh-CN" altLang="en-US" dirty="0"/>
              <a:t>扩展法</a:t>
            </a:r>
            <a:endParaRPr lang="en-US" dirty="0"/>
          </a:p>
        </p:txBody>
      </p:sp>
      <p:sp>
        <p:nvSpPr>
          <p:cNvPr id="3" name="Content Placeholder 2"/>
          <p:cNvSpPr>
            <a:spLocks noGrp="1"/>
          </p:cNvSpPr>
          <p:nvPr>
            <p:ph idx="1"/>
          </p:nvPr>
        </p:nvSpPr>
        <p:spPr/>
        <p:txBody>
          <a:bodyPr/>
          <a:lstStyle/>
          <a:p>
            <a:r>
              <a:rPr lang="zh-CN" altLang="en-US" dirty="0"/>
              <a:t>机器字长位</a:t>
            </a:r>
            <a:r>
              <a:rPr lang="en-US" altLang="zh-CN" dirty="0"/>
              <a:t>16</a:t>
            </a:r>
            <a:r>
              <a:rPr lang="zh-CN" altLang="en-US" dirty="0"/>
              <a:t>位，用</a:t>
            </a:r>
            <a:r>
              <a:rPr lang="en-US" altLang="zh-CN" dirty="0"/>
              <a:t>15/15/15</a:t>
            </a:r>
            <a:r>
              <a:rPr lang="zh-CN" altLang="en-US" dirty="0"/>
              <a:t>扩展法可以设计一个具有</a:t>
            </a:r>
            <a:r>
              <a:rPr lang="en-US" altLang="zh-CN" dirty="0"/>
              <a:t>15</a:t>
            </a:r>
            <a:r>
              <a:rPr lang="zh-CN" altLang="en-US" dirty="0"/>
              <a:t>条三地址指令、</a:t>
            </a:r>
            <a:r>
              <a:rPr lang="en-US" altLang="zh-CN" dirty="0"/>
              <a:t>15</a:t>
            </a:r>
            <a:r>
              <a:rPr lang="zh-CN" altLang="en-US" dirty="0"/>
              <a:t>条双地址指令、</a:t>
            </a:r>
            <a:r>
              <a:rPr lang="en-US" altLang="zh-CN" dirty="0"/>
              <a:t>15</a:t>
            </a:r>
            <a:r>
              <a:rPr lang="zh-CN" altLang="en-US" dirty="0"/>
              <a:t>条单地址指令和</a:t>
            </a:r>
            <a:r>
              <a:rPr lang="en-US" altLang="zh-CN" dirty="0"/>
              <a:t>16</a:t>
            </a:r>
            <a:r>
              <a:rPr lang="zh-CN" altLang="en-US" dirty="0"/>
              <a:t>条零地址指令的指令系统。</a:t>
            </a:r>
          </a:p>
          <a:p>
            <a:endParaRPr lang="en-US" dirty="0"/>
          </a:p>
        </p:txBody>
      </p:sp>
      <p:pic>
        <p:nvPicPr>
          <p:cNvPr id="24" name="Picture 23"/>
          <p:cNvPicPr>
            <a:picLocks noChangeAspect="1"/>
          </p:cNvPicPr>
          <p:nvPr/>
        </p:nvPicPr>
        <p:blipFill>
          <a:blip r:embed="rId2"/>
          <a:stretch>
            <a:fillRect/>
          </a:stretch>
        </p:blipFill>
        <p:spPr>
          <a:xfrm>
            <a:off x="1530350" y="2990850"/>
            <a:ext cx="6083300" cy="3594100"/>
          </a:xfrm>
          <a:prstGeom prst="rect">
            <a:avLst/>
          </a:prstGeom>
        </p:spPr>
      </p:pic>
    </p:spTree>
    <p:extLst>
      <p:ext uri="{BB962C8B-B14F-4D97-AF65-F5344CB8AC3E}">
        <p14:creationId xmlns:p14="http://schemas.microsoft.com/office/powerpoint/2010/main" val="145090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霍夫曼编码</a:t>
            </a:r>
            <a:endParaRPr lang="en-US" dirty="0"/>
          </a:p>
        </p:txBody>
      </p:sp>
      <p:sp>
        <p:nvSpPr>
          <p:cNvPr id="3" name="Content Placeholder 2"/>
          <p:cNvSpPr>
            <a:spLocks noGrp="1"/>
          </p:cNvSpPr>
          <p:nvPr>
            <p:ph idx="1"/>
          </p:nvPr>
        </p:nvSpPr>
        <p:spPr/>
        <p:txBody>
          <a:bodyPr/>
          <a:lstStyle/>
          <a:p>
            <a:r>
              <a:rPr lang="zh-CN" altLang="en-US" dirty="0"/>
              <a:t>霍夫曼编码的操作码：根据程序中指令出现频率高低而赋以不同长度的操作码</a:t>
            </a:r>
            <a:endParaRPr lang="en-US" dirty="0"/>
          </a:p>
        </p:txBody>
      </p:sp>
      <p:pic>
        <p:nvPicPr>
          <p:cNvPr id="604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93" y="3229337"/>
            <a:ext cx="8536323" cy="308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81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Huffman </a:t>
            </a:r>
            <a:r>
              <a:rPr kumimoji="1" lang="zh-CN" altLang="en-US" dirty="0"/>
              <a:t>编码</a:t>
            </a:r>
          </a:p>
        </p:txBody>
      </p:sp>
      <p:sp>
        <p:nvSpPr>
          <p:cNvPr id="3" name="Content Placeholder 2"/>
          <p:cNvSpPr>
            <a:spLocks noGrp="1"/>
          </p:cNvSpPr>
          <p:nvPr>
            <p:ph idx="1"/>
          </p:nvPr>
        </p:nvSpPr>
        <p:spPr/>
        <p:txBody>
          <a:bodyPr/>
          <a:lstStyle/>
          <a:p>
            <a:r>
              <a:rPr kumimoji="1" lang="zh-CN" altLang="en-US" dirty="0"/>
              <a:t>按概率分布情况，先构成一棵</a:t>
            </a:r>
            <a:r>
              <a:rPr kumimoji="1" lang="en-US" altLang="zh-CN" dirty="0"/>
              <a:t>Huffman</a:t>
            </a:r>
            <a:r>
              <a:rPr kumimoji="1" lang="zh-CN" altLang="en-US" dirty="0"/>
              <a:t>树</a:t>
            </a:r>
            <a:endParaRPr kumimoji="1" lang="en-US" altLang="zh-CN" dirty="0"/>
          </a:p>
          <a:p>
            <a:r>
              <a:rPr kumimoji="1" lang="zh-CN" altLang="en-US" dirty="0"/>
              <a:t>在每个分枝上、下（或左、右）写上</a:t>
            </a:r>
            <a:r>
              <a:rPr kumimoji="1" lang="en-US" altLang="zh-CN" dirty="0"/>
              <a:t>0</a:t>
            </a:r>
            <a:r>
              <a:rPr kumimoji="1" lang="zh-CN" altLang="en-US" dirty="0"/>
              <a:t>和</a:t>
            </a:r>
            <a:r>
              <a:rPr kumimoji="1" lang="en-US" altLang="zh-CN" dirty="0"/>
              <a:t>1</a:t>
            </a:r>
          </a:p>
          <a:p>
            <a:r>
              <a:rPr kumimoji="1" lang="zh-CN" altLang="en-US" dirty="0"/>
              <a:t>然后从树根沿着树枝到达各树叶（指令出现的概率点），所经过路径上的数即为该树叶（指令）的</a:t>
            </a:r>
            <a:r>
              <a:rPr kumimoji="1" lang="en-US" altLang="zh-CN" dirty="0"/>
              <a:t>Huffman</a:t>
            </a:r>
            <a:r>
              <a:rPr kumimoji="1" lang="zh-CN" altLang="en-US" dirty="0"/>
              <a:t>编码</a:t>
            </a:r>
            <a:endParaRPr kumimoji="1" lang="en-US" altLang="zh-CN" dirty="0"/>
          </a:p>
          <a:p>
            <a:r>
              <a:rPr kumimoji="1" lang="zh-CN" altLang="en-US" dirty="0"/>
              <a:t>重复上述过程，直到全部编码完毕。</a:t>
            </a:r>
          </a:p>
          <a:p>
            <a:endParaRPr kumimoji="1" lang="zh-CN" altLang="en-US" dirty="0"/>
          </a:p>
        </p:txBody>
      </p:sp>
    </p:spTree>
    <p:extLst>
      <p:ext uri="{BB962C8B-B14F-4D97-AF65-F5344CB8AC3E}">
        <p14:creationId xmlns:p14="http://schemas.microsoft.com/office/powerpoint/2010/main" val="55677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762000" y="228600"/>
            <a:ext cx="8080375" cy="1143000"/>
          </a:xfrm>
        </p:spPr>
        <p:txBody>
          <a:bodyPr/>
          <a:lstStyle/>
          <a:p>
            <a:r>
              <a:rPr kumimoji="1" lang="en-US" altLang="zh-CN" dirty="0"/>
              <a:t>Huffman </a:t>
            </a:r>
            <a:r>
              <a:rPr kumimoji="1" lang="zh-CN" altLang="en-US" dirty="0"/>
              <a:t>编码实例</a:t>
            </a:r>
            <a:endParaRPr lang="zh-CN" altLang="en-US" b="1" dirty="0"/>
          </a:p>
        </p:txBody>
      </p:sp>
      <p:sp>
        <p:nvSpPr>
          <p:cNvPr id="14339" name="Rectangle 3"/>
          <p:cNvSpPr>
            <a:spLocks noGrp="1" noRot="1" noChangeArrowheads="1"/>
          </p:cNvSpPr>
          <p:nvPr>
            <p:ph type="body" idx="1"/>
          </p:nvPr>
        </p:nvSpPr>
        <p:spPr>
          <a:xfrm>
            <a:off x="496888" y="1600200"/>
            <a:ext cx="1255712" cy="3581400"/>
          </a:xfrm>
        </p:spPr>
        <p:txBody>
          <a:bodyPr>
            <a:normAutofit lnSpcReduction="10000"/>
          </a:bodyPr>
          <a:lstStyle/>
          <a:p>
            <a:pPr>
              <a:buFont typeface="Wingdings" charset="2"/>
              <a:buNone/>
            </a:pPr>
            <a:r>
              <a:rPr lang="en-US" altLang="zh-CN" sz="2400" dirty="0">
                <a:latin typeface="Times New Roman" charset="0"/>
              </a:rPr>
              <a:t>I6  0.04 </a:t>
            </a:r>
          </a:p>
          <a:p>
            <a:pPr>
              <a:buFont typeface="Wingdings" charset="2"/>
              <a:buNone/>
            </a:pPr>
            <a:r>
              <a:rPr lang="en-US" altLang="zh-CN" sz="2400" dirty="0">
                <a:latin typeface="Times New Roman" charset="0"/>
              </a:rPr>
              <a:t>I5  0.08</a:t>
            </a:r>
          </a:p>
          <a:p>
            <a:pPr>
              <a:buFont typeface="Wingdings" charset="2"/>
              <a:buNone/>
            </a:pPr>
            <a:endParaRPr lang="en-US" altLang="zh-CN" sz="2400" dirty="0">
              <a:latin typeface="Times New Roman" charset="0"/>
            </a:endParaRPr>
          </a:p>
          <a:p>
            <a:pPr>
              <a:buFont typeface="Wingdings" charset="2"/>
              <a:buNone/>
            </a:pPr>
            <a:r>
              <a:rPr lang="en-US" altLang="zh-CN" sz="2400" dirty="0">
                <a:latin typeface="Times New Roman" charset="0"/>
              </a:rPr>
              <a:t>I4  0.16</a:t>
            </a:r>
          </a:p>
          <a:p>
            <a:pPr>
              <a:buFont typeface="Wingdings" charset="2"/>
              <a:buNone/>
            </a:pPr>
            <a:r>
              <a:rPr lang="en-US" altLang="zh-CN" sz="2400" dirty="0">
                <a:latin typeface="Times New Roman" charset="0"/>
              </a:rPr>
              <a:t>I3  0.18</a:t>
            </a:r>
          </a:p>
          <a:p>
            <a:pPr>
              <a:buFont typeface="Wingdings" charset="2"/>
              <a:buNone/>
            </a:pPr>
            <a:r>
              <a:rPr lang="en-US" altLang="zh-CN" sz="2400" dirty="0">
                <a:latin typeface="Times New Roman" charset="0"/>
              </a:rPr>
              <a:t>I2  0.22</a:t>
            </a:r>
          </a:p>
          <a:p>
            <a:pPr>
              <a:buFont typeface="Wingdings" charset="2"/>
              <a:buNone/>
            </a:pPr>
            <a:r>
              <a:rPr lang="en-US" altLang="zh-CN" sz="2400" dirty="0">
                <a:latin typeface="Times New Roman" charset="0"/>
              </a:rPr>
              <a:t> </a:t>
            </a:r>
          </a:p>
          <a:p>
            <a:pPr>
              <a:buFont typeface="Wingdings" charset="2"/>
              <a:buNone/>
            </a:pPr>
            <a:r>
              <a:rPr lang="en-US" altLang="zh-CN" sz="2400" dirty="0">
                <a:latin typeface="Times New Roman" charset="0"/>
              </a:rPr>
              <a:t>I1  0.32</a:t>
            </a:r>
          </a:p>
        </p:txBody>
      </p:sp>
      <p:sp>
        <p:nvSpPr>
          <p:cNvPr id="14345" name="Line 9"/>
          <p:cNvSpPr>
            <a:spLocks noChangeShapeType="1"/>
          </p:cNvSpPr>
          <p:nvPr/>
        </p:nvSpPr>
        <p:spPr bwMode="auto">
          <a:xfrm flipV="1">
            <a:off x="1676400" y="2438400"/>
            <a:ext cx="1447800" cy="685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46" name="Line 10"/>
          <p:cNvSpPr>
            <a:spLocks noChangeShapeType="1"/>
          </p:cNvSpPr>
          <p:nvPr/>
        </p:nvSpPr>
        <p:spPr bwMode="auto">
          <a:xfrm flipV="1">
            <a:off x="1676400" y="3276600"/>
            <a:ext cx="2514600" cy="1600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47" name="Line 11"/>
          <p:cNvSpPr>
            <a:spLocks noChangeShapeType="1"/>
          </p:cNvSpPr>
          <p:nvPr/>
        </p:nvSpPr>
        <p:spPr bwMode="auto">
          <a:xfrm>
            <a:off x="3581400" y="2590800"/>
            <a:ext cx="533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53" name="Text Box 17"/>
          <p:cNvSpPr txBox="1">
            <a:spLocks noChangeArrowheads="1"/>
          </p:cNvSpPr>
          <p:nvPr/>
        </p:nvSpPr>
        <p:spPr bwMode="auto">
          <a:xfrm>
            <a:off x="1828800" y="1600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4" name="Text Box 18"/>
          <p:cNvSpPr txBox="1">
            <a:spLocks noChangeArrowheads="1"/>
          </p:cNvSpPr>
          <p:nvPr/>
        </p:nvSpPr>
        <p:spPr bwMode="auto">
          <a:xfrm>
            <a:off x="2819400" y="1905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5" name="Text Box 19"/>
          <p:cNvSpPr txBox="1">
            <a:spLocks noChangeArrowheads="1"/>
          </p:cNvSpPr>
          <p:nvPr/>
        </p:nvSpPr>
        <p:spPr bwMode="auto">
          <a:xfrm>
            <a:off x="4572000" y="2971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6" name="Text Box 20"/>
          <p:cNvSpPr txBox="1">
            <a:spLocks noChangeArrowheads="1"/>
          </p:cNvSpPr>
          <p:nvPr/>
        </p:nvSpPr>
        <p:spPr bwMode="auto">
          <a:xfrm>
            <a:off x="3810000" y="2362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7" name="Text Box 21"/>
          <p:cNvSpPr txBox="1">
            <a:spLocks noChangeArrowheads="1"/>
          </p:cNvSpPr>
          <p:nvPr/>
        </p:nvSpPr>
        <p:spPr bwMode="auto">
          <a:xfrm>
            <a:off x="1828800" y="2057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58" name="Text Box 22"/>
          <p:cNvSpPr txBox="1">
            <a:spLocks noChangeArrowheads="1"/>
          </p:cNvSpPr>
          <p:nvPr/>
        </p:nvSpPr>
        <p:spPr bwMode="auto">
          <a:xfrm>
            <a:off x="2819400" y="2438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59" name="Text Box 23"/>
          <p:cNvSpPr txBox="1">
            <a:spLocks noChangeArrowheads="1"/>
          </p:cNvSpPr>
          <p:nvPr/>
        </p:nvSpPr>
        <p:spPr bwMode="auto">
          <a:xfrm>
            <a:off x="1981200" y="3733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0" name="Text Box 24"/>
          <p:cNvSpPr txBox="1">
            <a:spLocks noChangeArrowheads="1"/>
          </p:cNvSpPr>
          <p:nvPr/>
        </p:nvSpPr>
        <p:spPr bwMode="auto">
          <a:xfrm>
            <a:off x="4419600" y="3581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1" name="Text Box 25"/>
          <p:cNvSpPr txBox="1">
            <a:spLocks noChangeArrowheads="1"/>
          </p:cNvSpPr>
          <p:nvPr/>
        </p:nvSpPr>
        <p:spPr bwMode="auto">
          <a:xfrm>
            <a:off x="2057400" y="4495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2" name="Text Box 26"/>
          <p:cNvSpPr txBox="1">
            <a:spLocks noChangeArrowheads="1"/>
          </p:cNvSpPr>
          <p:nvPr/>
        </p:nvSpPr>
        <p:spPr bwMode="auto">
          <a:xfrm>
            <a:off x="1981200" y="3200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63" name="Text Box 27"/>
          <p:cNvSpPr txBox="1">
            <a:spLocks noChangeArrowheads="1"/>
          </p:cNvSpPr>
          <p:nvPr/>
        </p:nvSpPr>
        <p:spPr bwMode="auto">
          <a:xfrm>
            <a:off x="5867400" y="1524000"/>
            <a:ext cx="297180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a:latin typeface="Times New Roman" charset="0"/>
              </a:rPr>
              <a:t>编码：</a:t>
            </a:r>
          </a:p>
          <a:p>
            <a:pPr>
              <a:spcBef>
                <a:spcPct val="50000"/>
              </a:spcBef>
            </a:pPr>
            <a:r>
              <a:rPr lang="zh-CN" altLang="en-US" sz="2400" dirty="0">
                <a:latin typeface="Times New Roman" charset="0"/>
              </a:rPr>
              <a:t>指令  编码   码长</a:t>
            </a:r>
          </a:p>
          <a:p>
            <a:pPr>
              <a:spcBef>
                <a:spcPct val="50000"/>
              </a:spcBef>
            </a:pPr>
            <a:r>
              <a:rPr lang="zh-CN" altLang="en-US" sz="2400" dirty="0">
                <a:latin typeface="Times New Roman" charset="0"/>
              </a:rPr>
              <a:t>  </a:t>
            </a:r>
            <a:r>
              <a:rPr lang="en-US" altLang="zh-CN" sz="2400" dirty="0">
                <a:latin typeface="Times New Roman" charset="0"/>
              </a:rPr>
              <a:t>I1       01         2</a:t>
            </a:r>
          </a:p>
          <a:p>
            <a:pPr>
              <a:spcBef>
                <a:spcPct val="50000"/>
              </a:spcBef>
            </a:pPr>
            <a:r>
              <a:rPr lang="en-US" altLang="zh-CN" sz="2400" dirty="0">
                <a:latin typeface="Times New Roman" charset="0"/>
              </a:rPr>
              <a:t>  I2       11         2</a:t>
            </a:r>
          </a:p>
          <a:p>
            <a:pPr>
              <a:spcBef>
                <a:spcPct val="50000"/>
              </a:spcBef>
            </a:pPr>
            <a:r>
              <a:rPr lang="en-US" altLang="zh-CN" sz="2400" dirty="0">
                <a:latin typeface="Times New Roman" charset="0"/>
              </a:rPr>
              <a:t>  I3       10         2</a:t>
            </a:r>
          </a:p>
          <a:p>
            <a:pPr>
              <a:spcBef>
                <a:spcPct val="50000"/>
              </a:spcBef>
            </a:pPr>
            <a:r>
              <a:rPr lang="en-US" altLang="zh-CN" sz="2400" dirty="0">
                <a:latin typeface="Times New Roman" charset="0"/>
              </a:rPr>
              <a:t>  I4       001       3</a:t>
            </a:r>
          </a:p>
          <a:p>
            <a:pPr>
              <a:spcBef>
                <a:spcPct val="50000"/>
              </a:spcBef>
            </a:pPr>
            <a:r>
              <a:rPr lang="en-US" altLang="zh-CN" sz="2400" dirty="0">
                <a:latin typeface="Times New Roman" charset="0"/>
              </a:rPr>
              <a:t>  I5       0001     4</a:t>
            </a:r>
          </a:p>
          <a:p>
            <a:pPr>
              <a:spcBef>
                <a:spcPct val="50000"/>
              </a:spcBef>
            </a:pPr>
            <a:r>
              <a:rPr lang="en-US" altLang="zh-CN" sz="2400" dirty="0">
                <a:latin typeface="Times New Roman" charset="0"/>
              </a:rPr>
              <a:t>  I6       0000     4</a:t>
            </a:r>
          </a:p>
        </p:txBody>
      </p:sp>
      <p:sp>
        <p:nvSpPr>
          <p:cNvPr id="14366" name="Oval 30"/>
          <p:cNvSpPr>
            <a:spLocks noChangeArrowheads="1"/>
          </p:cNvSpPr>
          <p:nvPr/>
        </p:nvSpPr>
        <p:spPr bwMode="auto">
          <a:xfrm>
            <a:off x="2133600" y="19050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0.12</a:t>
            </a:r>
          </a:p>
        </p:txBody>
      </p:sp>
      <p:sp>
        <p:nvSpPr>
          <p:cNvPr id="14367" name="Oval 31"/>
          <p:cNvSpPr>
            <a:spLocks noChangeArrowheads="1"/>
          </p:cNvSpPr>
          <p:nvPr/>
        </p:nvSpPr>
        <p:spPr bwMode="auto">
          <a:xfrm>
            <a:off x="2286000" y="35052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0.4</a:t>
            </a:r>
          </a:p>
        </p:txBody>
      </p:sp>
      <p:sp>
        <p:nvSpPr>
          <p:cNvPr id="14368" name="Oval 32"/>
          <p:cNvSpPr>
            <a:spLocks noChangeArrowheads="1"/>
          </p:cNvSpPr>
          <p:nvPr/>
        </p:nvSpPr>
        <p:spPr bwMode="auto">
          <a:xfrm>
            <a:off x="3124200" y="22098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0.28</a:t>
            </a:r>
          </a:p>
        </p:txBody>
      </p:sp>
      <p:sp>
        <p:nvSpPr>
          <p:cNvPr id="14369" name="Oval 33"/>
          <p:cNvSpPr>
            <a:spLocks noChangeArrowheads="1"/>
          </p:cNvSpPr>
          <p:nvPr/>
        </p:nvSpPr>
        <p:spPr bwMode="auto">
          <a:xfrm>
            <a:off x="4800600" y="3352800"/>
            <a:ext cx="4572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1</a:t>
            </a:r>
          </a:p>
        </p:txBody>
      </p:sp>
      <p:sp>
        <p:nvSpPr>
          <p:cNvPr id="14370" name="Oval 34"/>
          <p:cNvSpPr>
            <a:spLocks noChangeArrowheads="1"/>
          </p:cNvSpPr>
          <p:nvPr/>
        </p:nvSpPr>
        <p:spPr bwMode="auto">
          <a:xfrm>
            <a:off x="4038600" y="2819400"/>
            <a:ext cx="4572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0.6</a:t>
            </a:r>
          </a:p>
        </p:txBody>
      </p:sp>
      <p:sp>
        <p:nvSpPr>
          <p:cNvPr id="14371" name="Line 35"/>
          <p:cNvSpPr>
            <a:spLocks noChangeShapeType="1"/>
          </p:cNvSpPr>
          <p:nvPr/>
        </p:nvSpPr>
        <p:spPr bwMode="auto">
          <a:xfrm>
            <a:off x="1676400" y="3505200"/>
            <a:ext cx="6096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2" name="Line 36"/>
          <p:cNvSpPr>
            <a:spLocks noChangeShapeType="1"/>
          </p:cNvSpPr>
          <p:nvPr/>
        </p:nvSpPr>
        <p:spPr bwMode="auto">
          <a:xfrm flipV="1">
            <a:off x="1676400" y="3733800"/>
            <a:ext cx="6096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3" name="Line 37"/>
          <p:cNvSpPr>
            <a:spLocks noChangeShapeType="1"/>
          </p:cNvSpPr>
          <p:nvPr/>
        </p:nvSpPr>
        <p:spPr bwMode="auto">
          <a:xfrm>
            <a:off x="1600200" y="1828800"/>
            <a:ext cx="533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4" name="Line 38"/>
          <p:cNvSpPr>
            <a:spLocks noChangeShapeType="1"/>
          </p:cNvSpPr>
          <p:nvPr/>
        </p:nvSpPr>
        <p:spPr bwMode="auto">
          <a:xfrm flipV="1">
            <a:off x="1600200" y="2057400"/>
            <a:ext cx="533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5" name="Line 39"/>
          <p:cNvSpPr>
            <a:spLocks noChangeShapeType="1"/>
          </p:cNvSpPr>
          <p:nvPr/>
        </p:nvSpPr>
        <p:spPr bwMode="auto">
          <a:xfrm>
            <a:off x="2667000" y="2133600"/>
            <a:ext cx="457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6" name="Line 40"/>
          <p:cNvSpPr>
            <a:spLocks noChangeShapeType="1"/>
          </p:cNvSpPr>
          <p:nvPr/>
        </p:nvSpPr>
        <p:spPr bwMode="auto">
          <a:xfrm>
            <a:off x="4419600" y="3200400"/>
            <a:ext cx="381000" cy="381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7" name="Line 41"/>
          <p:cNvSpPr>
            <a:spLocks noChangeShapeType="1"/>
          </p:cNvSpPr>
          <p:nvPr/>
        </p:nvSpPr>
        <p:spPr bwMode="auto">
          <a:xfrm flipV="1">
            <a:off x="2819400" y="3581400"/>
            <a:ext cx="1981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 name="Rectangle 1"/>
          <p:cNvSpPr/>
          <p:nvPr/>
        </p:nvSpPr>
        <p:spPr>
          <a:xfrm>
            <a:off x="1094394" y="5674667"/>
            <a:ext cx="3515706" cy="461665"/>
          </a:xfrm>
          <a:prstGeom prst="rect">
            <a:avLst/>
          </a:prstGeom>
        </p:spPr>
        <p:txBody>
          <a:bodyPr wrap="none">
            <a:spAutoFit/>
          </a:bodyPr>
          <a:lstStyle/>
          <a:p>
            <a:pPr>
              <a:spcBef>
                <a:spcPct val="50000"/>
              </a:spcBef>
            </a:pPr>
            <a:r>
              <a:rPr lang="zh-CN" altLang="en-US" sz="2400">
                <a:latin typeface="Times New Roman" charset="0"/>
              </a:rPr>
              <a:t>平均码长 </a:t>
            </a:r>
            <a:r>
              <a:rPr lang="en-US" altLang="zh-CN" sz="2400" dirty="0">
                <a:latin typeface="Times New Roman" charset="0"/>
              </a:rPr>
              <a:t>L= </a:t>
            </a:r>
            <a:r>
              <a:rPr lang="zh-CN" altLang="zh-CN" sz="2400" dirty="0">
                <a:latin typeface="Times New Roman" charset="0"/>
                <a:sym typeface="Symbol" charset="2"/>
              </a:rPr>
              <a:t></a:t>
            </a:r>
            <a:r>
              <a:rPr lang="en-US" altLang="zh-CN" sz="2400" dirty="0">
                <a:latin typeface="Times New Roman" charset="0"/>
                <a:sym typeface="Symbol" charset="2"/>
              </a:rPr>
              <a:t>(</a:t>
            </a:r>
            <a:r>
              <a:rPr lang="en-US" altLang="en-US" sz="2400" dirty="0">
                <a:latin typeface="Times New Roman" charset="0"/>
              </a:rPr>
              <a:t>P</a:t>
            </a:r>
            <a:r>
              <a:rPr lang="en-US" altLang="en-US" sz="2400" baseline="-25000" dirty="0">
                <a:latin typeface="Times New Roman" charset="0"/>
              </a:rPr>
              <a:t>i</a:t>
            </a:r>
            <a:r>
              <a:rPr lang="en-US" altLang="en-US" sz="2400" dirty="0">
                <a:latin typeface="Times New Roman" charset="0"/>
              </a:rPr>
              <a:t>*l</a:t>
            </a:r>
            <a:r>
              <a:rPr lang="en-US" altLang="en-US" sz="2400" baseline="-25000" dirty="0">
                <a:latin typeface="Times New Roman" charset="0"/>
              </a:rPr>
              <a:t>i</a:t>
            </a:r>
            <a:r>
              <a:rPr lang="en-US" altLang="en-US" sz="2400" dirty="0">
                <a:latin typeface="Times New Roman" charset="0"/>
              </a:rPr>
              <a:t>) =2</a:t>
            </a:r>
            <a:r>
              <a:rPr lang="en-US" altLang="zh-CN" sz="2400" dirty="0">
                <a:latin typeface="Times New Roman" charset="0"/>
              </a:rPr>
              <a:t>.4</a:t>
            </a:r>
          </a:p>
        </p:txBody>
      </p:sp>
    </p:spTree>
    <p:extLst>
      <p:ext uri="{BB962C8B-B14F-4D97-AF65-F5344CB8AC3E}">
        <p14:creationId xmlns:p14="http://schemas.microsoft.com/office/powerpoint/2010/main" val="197527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normAutofit/>
          </a:bodyPr>
          <a:lstStyle/>
          <a:p>
            <a:r>
              <a:rPr lang="zh-CN" altLang="en-US" dirty="0"/>
              <a:t>字长：计算机能直接处理的二进制数据的位数</a:t>
            </a:r>
            <a:endParaRPr lang="en-US" altLang="zh-CN" dirty="0"/>
          </a:p>
          <a:p>
            <a:pPr lvl="1"/>
            <a:r>
              <a:rPr lang="zh-CN" altLang="en-US" dirty="0"/>
              <a:t>字长决定了计算机的运算精度，字长越长，计算机的运算精度越高，高性能的计算机字长较长，而性能较差的计算机字长相对要短一些</a:t>
            </a:r>
            <a:endParaRPr lang="en-US" altLang="zh-CN" dirty="0"/>
          </a:p>
          <a:p>
            <a:pPr lvl="1"/>
            <a:r>
              <a:rPr lang="zh-CN" altLang="en-US" dirty="0"/>
              <a:t>地址码长度决定了指令直接寻址能力，若为</a:t>
            </a:r>
            <a:r>
              <a:rPr lang="en-US" altLang="zh-CN" dirty="0"/>
              <a:t>n</a:t>
            </a:r>
            <a:r>
              <a:rPr lang="zh-CN" altLang="en-US" dirty="0"/>
              <a:t>位，则给出的</a:t>
            </a:r>
            <a:r>
              <a:rPr lang="en-US" altLang="zh-CN" dirty="0"/>
              <a:t>n</a:t>
            </a:r>
            <a:r>
              <a:rPr lang="zh-CN" altLang="en-US" dirty="0"/>
              <a:t>位直接地址寻址</a:t>
            </a:r>
            <a:r>
              <a:rPr lang="en-US" altLang="zh-CN" dirty="0"/>
              <a:t>2</a:t>
            </a:r>
            <a:r>
              <a:rPr lang="en-US" altLang="zh-CN" baseline="30000" dirty="0"/>
              <a:t>n</a:t>
            </a:r>
            <a:r>
              <a:rPr lang="zh-CN" altLang="en-US" dirty="0"/>
              <a:t>字节。</a:t>
            </a:r>
            <a:endParaRPr lang="en-US" altLang="zh-CN" dirty="0"/>
          </a:p>
          <a:p>
            <a:r>
              <a:rPr lang="zh-CN" altLang="en-US" dirty="0"/>
              <a:t>扩大寻址能力的方法</a:t>
            </a:r>
            <a:endParaRPr lang="en-US" altLang="zh-CN" dirty="0"/>
          </a:p>
          <a:p>
            <a:pPr lvl="1"/>
            <a:r>
              <a:rPr lang="zh-CN" altLang="en-US" dirty="0"/>
              <a:t>通过增加机器字长来增加地址码的长度</a:t>
            </a:r>
            <a:endParaRPr lang="en-US" altLang="zh-CN" dirty="0"/>
          </a:p>
          <a:p>
            <a:pPr lvl="1"/>
            <a:r>
              <a:rPr lang="zh-CN" altLang="en-US" dirty="0"/>
              <a:t>采用地址扩展技术，把存储空间分成若干个段，用基地址加位移量的方法来增加地址码的长度</a:t>
            </a:r>
            <a:endParaRPr lang="en-US" dirty="0"/>
          </a:p>
        </p:txBody>
      </p:sp>
    </p:spTree>
    <p:extLst>
      <p:ext uri="{BB962C8B-B14F-4D97-AF65-F5344CB8AC3E}">
        <p14:creationId xmlns:p14="http://schemas.microsoft.com/office/powerpoint/2010/main" val="40746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lstStyle/>
          <a:p>
            <a:r>
              <a:rPr lang="zh-CN" altLang="en-US" dirty="0"/>
              <a:t>为了便于处理字符数据和尽可能地充分利用存储空间，一般机器的字长都是字节长度</a:t>
            </a:r>
            <a:r>
              <a:rPr lang="en-US" altLang="zh-CN" dirty="0"/>
              <a:t>(</a:t>
            </a:r>
            <a:r>
              <a:rPr lang="zh-CN" altLang="en-US" dirty="0"/>
              <a:t>即</a:t>
            </a:r>
            <a:r>
              <a:rPr lang="en-US" altLang="zh-CN" dirty="0"/>
              <a:t>8</a:t>
            </a:r>
            <a:r>
              <a:rPr lang="zh-CN" altLang="en-US" dirty="0"/>
              <a:t>位</a:t>
            </a:r>
            <a:r>
              <a:rPr lang="en-US" altLang="zh-CN" dirty="0"/>
              <a:t>)</a:t>
            </a:r>
            <a:r>
              <a:rPr lang="zh-CN" altLang="en-US" dirty="0"/>
              <a:t>的</a:t>
            </a:r>
            <a:r>
              <a:rPr lang="en-US" altLang="zh-CN" dirty="0"/>
              <a:t>1</a:t>
            </a:r>
            <a:r>
              <a:rPr lang="zh-CN" altLang="en-US" dirty="0"/>
              <a:t>，</a:t>
            </a:r>
            <a:r>
              <a:rPr lang="en-US" altLang="zh-CN" dirty="0"/>
              <a:t>2</a:t>
            </a:r>
            <a:r>
              <a:rPr lang="zh-CN" altLang="en-US" dirty="0"/>
              <a:t>，</a:t>
            </a:r>
            <a:r>
              <a:rPr lang="en-US" altLang="zh-CN" dirty="0"/>
              <a:t>4</a:t>
            </a:r>
            <a:r>
              <a:rPr lang="zh-CN" altLang="en-US" dirty="0"/>
              <a:t>或</a:t>
            </a:r>
            <a:r>
              <a:rPr lang="en-US" altLang="zh-CN" dirty="0"/>
              <a:t>8</a:t>
            </a:r>
            <a:r>
              <a:rPr lang="zh-CN" altLang="en-US" dirty="0"/>
              <a:t>倍，也就是</a:t>
            </a:r>
            <a:r>
              <a:rPr lang="en-US" altLang="zh-CN" dirty="0"/>
              <a:t>8</a:t>
            </a:r>
            <a:r>
              <a:rPr lang="zh-CN" altLang="en-US" dirty="0"/>
              <a:t>，</a:t>
            </a:r>
            <a:r>
              <a:rPr lang="en-US" altLang="zh-CN" dirty="0"/>
              <a:t>16</a:t>
            </a:r>
            <a:r>
              <a:rPr lang="zh-CN" altLang="en-US" dirty="0"/>
              <a:t>，</a:t>
            </a:r>
            <a:r>
              <a:rPr lang="en-US" altLang="zh-CN" dirty="0"/>
              <a:t>32</a:t>
            </a:r>
            <a:r>
              <a:rPr lang="zh-CN" altLang="en-US" dirty="0"/>
              <a:t>或</a:t>
            </a:r>
            <a:r>
              <a:rPr lang="en-US" altLang="zh-CN" dirty="0"/>
              <a:t>64</a:t>
            </a:r>
            <a:r>
              <a:rPr lang="zh-CN" altLang="en-US" dirty="0"/>
              <a:t>位。 </a:t>
            </a:r>
          </a:p>
          <a:p>
            <a:r>
              <a:rPr lang="zh-CN" altLang="en-US" dirty="0"/>
              <a:t>指令的长度主要取决于操作码的长度、操作数地址的长度和操作数地址的个数。</a:t>
            </a:r>
            <a:endParaRPr lang="en-US" altLang="zh-CN" dirty="0"/>
          </a:p>
          <a:p>
            <a:r>
              <a:rPr lang="zh-CN" altLang="en-US" dirty="0"/>
              <a:t>为了充分地利用存储空间，指令的长度通常为字节的整数倍。 </a:t>
            </a:r>
          </a:p>
          <a:p>
            <a:endParaRPr lang="en-US" dirty="0"/>
          </a:p>
        </p:txBody>
      </p:sp>
    </p:spTree>
    <p:extLst>
      <p:ext uri="{BB962C8B-B14F-4D97-AF65-F5344CB8AC3E}">
        <p14:creationId xmlns:p14="http://schemas.microsoft.com/office/powerpoint/2010/main" val="2137061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lstStyle/>
          <a:p>
            <a:r>
              <a:rPr lang="zh-CN" altLang="en-US" dirty="0"/>
              <a:t>如果数据字长为</a:t>
            </a:r>
            <a:r>
              <a:rPr lang="en-US" altLang="zh-CN" dirty="0"/>
              <a:t>32</a:t>
            </a:r>
            <a:r>
              <a:rPr lang="zh-CN" altLang="en-US" dirty="0"/>
              <a:t>位，存储器的地址按字节表示，则指令系统可支持对字节、半字、字、双字的运算，有些计算机有位处理指令</a:t>
            </a:r>
            <a:endParaRPr lang="en-US" altLang="zh-CN" dirty="0"/>
          </a:p>
          <a:p>
            <a:r>
              <a:rPr lang="zh-CN" altLang="en-US" dirty="0"/>
              <a:t>一般要求多字节数据对准边界</a:t>
            </a:r>
            <a:endParaRPr lang="en-US" altLang="zh-CN" dirty="0"/>
          </a:p>
          <a:p>
            <a:endParaRPr lang="en-US" dirty="0"/>
          </a:p>
        </p:txBody>
      </p:sp>
      <p:pic>
        <p:nvPicPr>
          <p:cNvPr id="1025" name="Picture 1" descr="e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272" y="3609563"/>
            <a:ext cx="5760575" cy="305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1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5.1</a:t>
            </a:r>
            <a:r>
              <a:rPr lang="zh-CN" altLang="en-US" dirty="0"/>
              <a:t> 指令系统的发展</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955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5.3</a:t>
            </a:r>
            <a:r>
              <a:rPr lang="zh-CN" altLang="en-US" dirty="0"/>
              <a:t> 寻址方式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8320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a:t>
            </a:r>
            <a:endParaRPr lang="en-US" dirty="0"/>
          </a:p>
        </p:txBody>
      </p:sp>
      <p:sp>
        <p:nvSpPr>
          <p:cNvPr id="3" name="Content Placeholder 2"/>
          <p:cNvSpPr>
            <a:spLocks noGrp="1"/>
          </p:cNvSpPr>
          <p:nvPr>
            <p:ph idx="1"/>
          </p:nvPr>
        </p:nvSpPr>
        <p:spPr/>
        <p:txBody>
          <a:bodyPr/>
          <a:lstStyle/>
          <a:p>
            <a:r>
              <a:rPr lang="zh-CN" altLang="en-US" dirty="0"/>
              <a:t>所谓寻址方式</a:t>
            </a:r>
            <a:r>
              <a:rPr lang="en-US" altLang="zh-CN" dirty="0"/>
              <a:t>(</a:t>
            </a:r>
            <a:r>
              <a:rPr lang="zh-CN" altLang="en-US" dirty="0"/>
              <a:t>或编址方式</a:t>
            </a:r>
            <a:r>
              <a:rPr lang="en-US" altLang="zh-CN" dirty="0"/>
              <a:t>)</a:t>
            </a:r>
            <a:r>
              <a:rPr lang="zh-CN" altLang="en-US" dirty="0"/>
              <a:t>指的是确定本条指令的数据地址及下一条要执行的指令地址的方法</a:t>
            </a:r>
            <a:endParaRPr lang="en-US" altLang="zh-CN" dirty="0"/>
          </a:p>
          <a:p>
            <a:r>
              <a:rPr lang="zh-CN" altLang="en-US" dirty="0"/>
              <a:t>它与计算机硬件结构紧密相关，而且对指令格式和功能有很大影响</a:t>
            </a:r>
            <a:endParaRPr lang="en-US" altLang="zh-CN" dirty="0"/>
          </a:p>
          <a:p>
            <a:r>
              <a:rPr lang="zh-CN" altLang="en-US" dirty="0"/>
              <a:t>不同的计算机有不同的寻址方式，但其基本原理是相同的。</a:t>
            </a:r>
            <a:endParaRPr lang="en-US" dirty="0"/>
          </a:p>
        </p:txBody>
      </p:sp>
    </p:spTree>
    <p:extLst>
      <p:ext uri="{BB962C8B-B14F-4D97-AF65-F5344CB8AC3E}">
        <p14:creationId xmlns:p14="http://schemas.microsoft.com/office/powerpoint/2010/main" val="1791722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直接寻址</a:t>
            </a:r>
            <a:endParaRPr lang="en-US" dirty="0"/>
          </a:p>
        </p:txBody>
      </p:sp>
      <p:sp>
        <p:nvSpPr>
          <p:cNvPr id="3" name="Content Placeholder 2"/>
          <p:cNvSpPr>
            <a:spLocks noGrp="1"/>
          </p:cNvSpPr>
          <p:nvPr>
            <p:ph idx="1"/>
          </p:nvPr>
        </p:nvSpPr>
        <p:spPr/>
        <p:txBody>
          <a:bodyPr/>
          <a:lstStyle/>
          <a:p>
            <a:r>
              <a:rPr lang="zh-CN" altLang="en-US" dirty="0"/>
              <a:t>指令的地址码部分给出操作数在存储器中的地址</a:t>
            </a:r>
            <a:endParaRPr lang="en-US" dirty="0"/>
          </a:p>
        </p:txBody>
      </p:sp>
      <p:pic>
        <p:nvPicPr>
          <p:cNvPr id="55297" name="Picture 1" descr="e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49" y="3162300"/>
            <a:ext cx="6331303" cy="166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2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43"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1064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寄存器寻址</a:t>
            </a:r>
            <a:endParaRPr lang="en-US" dirty="0"/>
          </a:p>
        </p:txBody>
      </p:sp>
      <p:sp>
        <p:nvSpPr>
          <p:cNvPr id="3" name="Content Placeholder 2"/>
          <p:cNvSpPr>
            <a:spLocks noGrp="1"/>
          </p:cNvSpPr>
          <p:nvPr>
            <p:ph idx="1"/>
          </p:nvPr>
        </p:nvSpPr>
        <p:spPr/>
        <p:txBody>
          <a:bodyPr/>
          <a:lstStyle/>
          <a:p>
            <a:r>
              <a:rPr lang="zh-CN" altLang="en-US" dirty="0"/>
              <a:t>计算机的中央处理器一般设置有一定数量的通用寄存器，用以存放操作数、操作数的地址或中间结果</a:t>
            </a:r>
            <a:endParaRPr lang="en-US" altLang="zh-CN" dirty="0"/>
          </a:p>
          <a:p>
            <a:r>
              <a:rPr lang="zh-CN" altLang="en-US" dirty="0"/>
              <a:t>假如指令地址码部分给出某一通用寄存器地址，而且所需的操作数就在这一寄存器中，则称为寄存器寻址。</a:t>
            </a:r>
          </a:p>
          <a:p>
            <a:endParaRPr lang="en-US" dirty="0"/>
          </a:p>
        </p:txBody>
      </p:sp>
    </p:spTree>
    <p:extLst>
      <p:ext uri="{BB962C8B-B14F-4D97-AF65-F5344CB8AC3E}">
        <p14:creationId xmlns:p14="http://schemas.microsoft.com/office/powerpoint/2010/main" val="82754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基址寻址</a:t>
            </a:r>
            <a:endParaRPr lang="en-US" dirty="0"/>
          </a:p>
        </p:txBody>
      </p:sp>
      <p:sp>
        <p:nvSpPr>
          <p:cNvPr id="3" name="Content Placeholder 2"/>
          <p:cNvSpPr>
            <a:spLocks noGrp="1"/>
          </p:cNvSpPr>
          <p:nvPr>
            <p:ph idx="1"/>
          </p:nvPr>
        </p:nvSpPr>
        <p:spPr>
          <a:xfrm>
            <a:off x="628650" y="1825625"/>
            <a:ext cx="7886700" cy="3051175"/>
          </a:xfrm>
        </p:spPr>
        <p:txBody>
          <a:bodyPr>
            <a:normAutofit/>
          </a:bodyPr>
          <a:lstStyle/>
          <a:p>
            <a:r>
              <a:rPr lang="zh-CN" altLang="en-US" dirty="0"/>
              <a:t>在计算机中设置一个专用的基址寄存器，或由指令指定一个通用寄存器为基址寄存器。操作数的地址由基址寄存器的内容和指令的地址码</a:t>
            </a:r>
            <a:r>
              <a:rPr lang="en-US" altLang="zh-CN" dirty="0"/>
              <a:t>A</a:t>
            </a:r>
            <a:r>
              <a:rPr lang="zh-CN" altLang="en-US" dirty="0"/>
              <a:t>相加得到。</a:t>
            </a:r>
            <a:r>
              <a:rPr lang="en-US" altLang="zh-CN" dirty="0"/>
              <a:t>A</a:t>
            </a:r>
            <a:r>
              <a:rPr lang="zh-CN" altLang="en-US" dirty="0"/>
              <a:t>称为位移量（</a:t>
            </a:r>
            <a:r>
              <a:rPr lang="en-US" altLang="zh-CN" dirty="0" err="1"/>
              <a:t>disp</a:t>
            </a:r>
            <a:r>
              <a:rPr lang="zh-CN" altLang="en-US" dirty="0"/>
              <a:t>）</a:t>
            </a:r>
            <a:endParaRPr lang="en-US" altLang="zh-CN" dirty="0"/>
          </a:p>
          <a:p>
            <a:r>
              <a:rPr lang="zh-CN" altLang="en-US" dirty="0"/>
              <a:t>通常基址寄存器中的值只能由系统程序设定，由特权指令执行，而不能被一般用户指令所修改，因此确保了系统的安全性。 </a:t>
            </a:r>
          </a:p>
          <a:p>
            <a:endParaRPr lang="en-US" dirty="0"/>
          </a:p>
        </p:txBody>
      </p:sp>
      <p:pic>
        <p:nvPicPr>
          <p:cNvPr id="56321" name="Picture 1" descr="e4.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2" y="4678433"/>
            <a:ext cx="6953275" cy="212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52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基址寻址</a:t>
            </a:r>
            <a:endParaRPr lang="en-US" dirty="0"/>
          </a:p>
        </p:txBody>
      </p:sp>
      <p:sp>
        <p:nvSpPr>
          <p:cNvPr id="3" name="Content Placeholder 2"/>
          <p:cNvSpPr>
            <a:spLocks noGrp="1"/>
          </p:cNvSpPr>
          <p:nvPr>
            <p:ph idx="1"/>
          </p:nvPr>
        </p:nvSpPr>
        <p:spPr/>
        <p:txBody>
          <a:bodyPr>
            <a:normAutofit/>
          </a:bodyPr>
          <a:lstStyle/>
          <a:p>
            <a:r>
              <a:rPr lang="zh-CN" altLang="en-US" dirty="0"/>
              <a:t>定位</a:t>
            </a:r>
            <a:endParaRPr lang="en-US" altLang="zh-CN" dirty="0"/>
          </a:p>
          <a:p>
            <a:pPr lvl="1"/>
            <a:r>
              <a:rPr lang="zh-CN" altLang="en-US" dirty="0"/>
              <a:t>为程序或数据分配存储区，对多道程序或浮动程序很有用，实现从浮动程序的逻辑地址到存储器的物理地址的转换</a:t>
            </a:r>
            <a:endParaRPr lang="en-US" altLang="zh-CN" dirty="0"/>
          </a:p>
          <a:p>
            <a:r>
              <a:rPr lang="zh-CN" altLang="en-US" dirty="0"/>
              <a:t>扩大存储空间</a:t>
            </a:r>
            <a:endParaRPr lang="en-US" altLang="zh-CN" dirty="0"/>
          </a:p>
          <a:p>
            <a:pPr lvl="1"/>
            <a:r>
              <a:rPr lang="zh-CN" altLang="en-US" dirty="0"/>
              <a:t>存储器容量较大，地址码不能直接访问到存储器的所有单元时，把整个存储空间分成若干个段，段的首地址存放于基址寄存器或段寄存器中，段内位移量由指令给出。存储器的实际地址就等于基址寄存器的内容</a:t>
            </a:r>
            <a:r>
              <a:rPr lang="en-US" altLang="zh-CN" dirty="0"/>
              <a:t>(</a:t>
            </a:r>
            <a:r>
              <a:rPr lang="zh-CN" altLang="en-US" dirty="0"/>
              <a:t>即段首地址</a:t>
            </a:r>
            <a:r>
              <a:rPr lang="en-US" altLang="zh-CN" dirty="0"/>
              <a:t>)</a:t>
            </a:r>
            <a:r>
              <a:rPr lang="zh-CN" altLang="en-US" dirty="0"/>
              <a:t>与段内位移量之和</a:t>
            </a:r>
            <a:endParaRPr lang="en-US" dirty="0"/>
          </a:p>
        </p:txBody>
      </p:sp>
    </p:spTree>
    <p:extLst>
      <p:ext uri="{BB962C8B-B14F-4D97-AF65-F5344CB8AC3E}">
        <p14:creationId xmlns:p14="http://schemas.microsoft.com/office/powerpoint/2010/main" val="17798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变址寻址</a:t>
            </a:r>
            <a:endParaRPr lang="en-US" dirty="0"/>
          </a:p>
        </p:txBody>
      </p:sp>
      <p:sp>
        <p:nvSpPr>
          <p:cNvPr id="3" name="Content Placeholder 2"/>
          <p:cNvSpPr>
            <a:spLocks noGrp="1"/>
          </p:cNvSpPr>
          <p:nvPr>
            <p:ph idx="1"/>
          </p:nvPr>
        </p:nvSpPr>
        <p:spPr/>
        <p:txBody>
          <a:bodyPr/>
          <a:lstStyle/>
          <a:p>
            <a:r>
              <a:rPr lang="zh-CN" altLang="en-US" dirty="0"/>
              <a:t>指令地址部分给出的地址</a:t>
            </a:r>
            <a:r>
              <a:rPr lang="en-US" altLang="zh-CN" dirty="0"/>
              <a:t>A</a:t>
            </a:r>
            <a:r>
              <a:rPr lang="zh-CN" altLang="en-US" dirty="0"/>
              <a:t>和变址寄存器</a:t>
            </a:r>
            <a:r>
              <a:rPr lang="en-US" altLang="zh-CN" dirty="0"/>
              <a:t>X</a:t>
            </a:r>
            <a:r>
              <a:rPr lang="zh-CN" altLang="en-US" dirty="0"/>
              <a:t>的内容相加的和作为地址</a:t>
            </a:r>
            <a:endParaRPr lang="en-US" altLang="zh-CN" dirty="0"/>
          </a:p>
          <a:p>
            <a:r>
              <a:rPr lang="zh-CN" altLang="en-US" dirty="0"/>
              <a:t>用途：利用变址操作与循环执行程序的方法对数组进行运算</a:t>
            </a:r>
            <a:endParaRPr lang="en-US" dirty="0"/>
          </a:p>
        </p:txBody>
      </p:sp>
      <p:pic>
        <p:nvPicPr>
          <p:cNvPr id="57345" name="Picture 1" descr="e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850" y="3690394"/>
            <a:ext cx="6406598"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88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间接寻址</a:t>
            </a:r>
            <a:endParaRPr lang="en-US" dirty="0"/>
          </a:p>
        </p:txBody>
      </p:sp>
      <p:sp>
        <p:nvSpPr>
          <p:cNvPr id="3" name="Content Placeholder 2"/>
          <p:cNvSpPr>
            <a:spLocks noGrp="1"/>
          </p:cNvSpPr>
          <p:nvPr>
            <p:ph idx="1"/>
          </p:nvPr>
        </p:nvSpPr>
        <p:spPr>
          <a:xfrm>
            <a:off x="628650" y="1825625"/>
            <a:ext cx="7886700" cy="2962275"/>
          </a:xfrm>
        </p:spPr>
        <p:txBody>
          <a:bodyPr>
            <a:normAutofit lnSpcReduction="10000"/>
          </a:bodyPr>
          <a:lstStyle/>
          <a:p>
            <a:r>
              <a:rPr lang="zh-CN" altLang="en-US" dirty="0"/>
              <a:t>间接寻址或间址：指令的地址码所取出的内容是操作数的地址或指令的地址</a:t>
            </a:r>
            <a:endParaRPr lang="en-US" altLang="zh-CN" dirty="0"/>
          </a:p>
          <a:p>
            <a:r>
              <a:rPr lang="zh-CN" altLang="en-US" dirty="0"/>
              <a:t>间接寻址又可分为：寄存器间接寻址和存储器间接寻址两种方式</a:t>
            </a:r>
            <a:endParaRPr lang="en-US" altLang="zh-CN" dirty="0"/>
          </a:p>
          <a:p>
            <a:r>
              <a:rPr lang="zh-CN" altLang="en-US" dirty="0"/>
              <a:t>对于存储器一次间址情况，需访问两次存储器才能取得数据，第一次从存储器读出操作数地址，第二次读出操作数。 </a:t>
            </a:r>
          </a:p>
          <a:p>
            <a:endParaRPr lang="en-US" dirty="0"/>
          </a:p>
        </p:txBody>
      </p:sp>
      <p:pic>
        <p:nvPicPr>
          <p:cNvPr id="58369" name="Picture 1" descr="e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4563778"/>
            <a:ext cx="6680200" cy="220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5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74"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8260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normAutofit/>
          </a:bodyPr>
          <a:lstStyle/>
          <a:p>
            <a:r>
              <a:rPr lang="zh-CN" altLang="en-US" dirty="0"/>
              <a:t>计算机系统主要由硬件和软件两部分组成</a:t>
            </a:r>
            <a:endParaRPr lang="en-US" altLang="zh-CN" dirty="0"/>
          </a:p>
          <a:p>
            <a:pPr lvl="1"/>
            <a:r>
              <a:rPr lang="zh-CN" altLang="en-US" dirty="0"/>
              <a:t>硬件就是由中央处理机</a:t>
            </a:r>
            <a:r>
              <a:rPr lang="en-US" altLang="zh-CN" dirty="0"/>
              <a:t>(CPU)</a:t>
            </a:r>
            <a:r>
              <a:rPr lang="zh-CN" altLang="en-US" dirty="0"/>
              <a:t>、存储器以及外部设备等组成的实际装置</a:t>
            </a:r>
            <a:endParaRPr lang="en-US" altLang="zh-CN" dirty="0"/>
          </a:p>
          <a:p>
            <a:pPr lvl="1"/>
            <a:r>
              <a:rPr lang="zh-CN" altLang="en-US" dirty="0"/>
              <a:t>软件则是为便于用户使用计算机而编写的各种程序，最终转换成一系列机器指令后在计算机上执行</a:t>
            </a:r>
          </a:p>
          <a:p>
            <a:r>
              <a:rPr lang="zh-CN" altLang="en-US" dirty="0"/>
              <a:t>计算机的性能与它所设置的指令系统有很大的关系，而指令系统的设置又与机器的硬件结构密切相关。</a:t>
            </a:r>
            <a:endParaRPr lang="en-US" altLang="zh-CN" dirty="0"/>
          </a:p>
          <a:p>
            <a:r>
              <a:rPr lang="zh-CN" altLang="en-US" dirty="0"/>
              <a:t>性能较好的计算机都设置有功能齐全、通用性强、指令丰富的指令系统，但需要复杂的硬件结构</a:t>
            </a:r>
          </a:p>
        </p:txBody>
      </p:sp>
    </p:spTree>
    <p:extLst>
      <p:ext uri="{BB962C8B-B14F-4D97-AF65-F5344CB8AC3E}">
        <p14:creationId xmlns:p14="http://schemas.microsoft.com/office/powerpoint/2010/main" val="1230005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97"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245228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20"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3898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间接寻址</a:t>
            </a:r>
            <a:endParaRPr lang="en-US" dirty="0"/>
          </a:p>
        </p:txBody>
      </p:sp>
      <p:sp>
        <p:nvSpPr>
          <p:cNvPr id="3" name="Content Placeholder 2"/>
          <p:cNvSpPr>
            <a:spLocks noGrp="1"/>
          </p:cNvSpPr>
          <p:nvPr>
            <p:ph idx="1"/>
          </p:nvPr>
        </p:nvSpPr>
        <p:spPr/>
        <p:txBody>
          <a:bodyPr/>
          <a:lstStyle/>
          <a:p>
            <a:r>
              <a:rPr lang="zh-CN" altLang="en-US" dirty="0"/>
              <a:t>以转移指令</a:t>
            </a:r>
            <a:r>
              <a:rPr lang="en-US" altLang="zh-CN" dirty="0"/>
              <a:t>Jump</a:t>
            </a:r>
            <a:r>
              <a:rPr lang="zh-CN" altLang="en-US" dirty="0"/>
              <a:t>为例，来说明在直接寻址和间接寻址方式下如何确定下一条要执行的指令的地址。</a:t>
            </a:r>
            <a:endParaRPr lang="en-US" dirty="0"/>
          </a:p>
        </p:txBody>
      </p:sp>
      <p:pic>
        <p:nvPicPr>
          <p:cNvPr id="36865" name="Picture 1" descr="e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163" y="3416300"/>
            <a:ext cx="5965674"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50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相对寻址</a:t>
            </a:r>
            <a:endParaRPr lang="en-US" dirty="0"/>
          </a:p>
        </p:txBody>
      </p:sp>
      <p:sp>
        <p:nvSpPr>
          <p:cNvPr id="3" name="Content Placeholder 2"/>
          <p:cNvSpPr>
            <a:spLocks noGrp="1"/>
          </p:cNvSpPr>
          <p:nvPr>
            <p:ph idx="1"/>
          </p:nvPr>
        </p:nvSpPr>
        <p:spPr/>
        <p:txBody>
          <a:bodyPr>
            <a:normAutofit fontScale="92500"/>
          </a:bodyPr>
          <a:lstStyle/>
          <a:p>
            <a:r>
              <a:rPr lang="zh-CN" altLang="en-US" dirty="0"/>
              <a:t>相对寻址：把程序计数器</a:t>
            </a:r>
            <a:r>
              <a:rPr lang="en-US" altLang="zh-CN" dirty="0"/>
              <a:t>PC</a:t>
            </a:r>
            <a:r>
              <a:rPr lang="zh-CN" altLang="en-US" dirty="0"/>
              <a:t>的内容</a:t>
            </a:r>
            <a:r>
              <a:rPr lang="en-US" altLang="zh-CN" dirty="0"/>
              <a:t>(</a:t>
            </a:r>
            <a:r>
              <a:rPr lang="zh-CN" altLang="en-US" dirty="0"/>
              <a:t>即当前执行指令的地址</a:t>
            </a:r>
            <a:r>
              <a:rPr lang="en-US" altLang="zh-CN" dirty="0"/>
              <a:t>)</a:t>
            </a:r>
            <a:r>
              <a:rPr lang="zh-CN" altLang="en-US" dirty="0"/>
              <a:t>与指令的地址码部分给出的位移量</a:t>
            </a:r>
            <a:r>
              <a:rPr lang="en-US" altLang="zh-CN" dirty="0"/>
              <a:t>(</a:t>
            </a:r>
            <a:r>
              <a:rPr lang="en-US" altLang="zh-CN" dirty="0" err="1"/>
              <a:t>disp</a:t>
            </a:r>
            <a:r>
              <a:rPr lang="en-US" altLang="zh-CN" dirty="0"/>
              <a:t>)</a:t>
            </a:r>
            <a:r>
              <a:rPr lang="zh-CN" altLang="en-US" dirty="0"/>
              <a:t>之和作为操作数的地址或转移地址。</a:t>
            </a:r>
            <a:endParaRPr lang="en-US" altLang="zh-CN" dirty="0"/>
          </a:p>
          <a:p>
            <a:pPr lvl="1"/>
            <a:r>
              <a:rPr lang="zh-CN" altLang="en-US" dirty="0"/>
              <a:t>主要用于转移指令，执行本条指令后，将转移到</a:t>
            </a:r>
            <a:r>
              <a:rPr lang="en-US" altLang="zh-CN" dirty="0"/>
              <a:t>(PC)+</a:t>
            </a:r>
            <a:r>
              <a:rPr lang="en-US" altLang="zh-CN" dirty="0" err="1"/>
              <a:t>disp</a:t>
            </a:r>
            <a:r>
              <a:rPr lang="zh-CN" altLang="en-US" dirty="0"/>
              <a:t>，</a:t>
            </a:r>
            <a:r>
              <a:rPr lang="en-US" altLang="zh-CN" dirty="0"/>
              <a:t>(PC)</a:t>
            </a:r>
            <a:r>
              <a:rPr lang="zh-CN" altLang="en-US" dirty="0"/>
              <a:t>为程序计数器的内容。</a:t>
            </a:r>
            <a:endParaRPr lang="en-US" altLang="zh-CN" dirty="0"/>
          </a:p>
          <a:p>
            <a:r>
              <a:rPr lang="zh-CN" altLang="en-US" dirty="0"/>
              <a:t>特点：</a:t>
            </a:r>
          </a:p>
          <a:p>
            <a:pPr lvl="1"/>
            <a:r>
              <a:rPr lang="zh-CN" altLang="en-US" dirty="0"/>
              <a:t>转移地址不是固定的，它随着</a:t>
            </a:r>
            <a:r>
              <a:rPr lang="en-US" altLang="zh-CN" dirty="0"/>
              <a:t>PC</a:t>
            </a:r>
            <a:r>
              <a:rPr lang="zh-CN" altLang="en-US" dirty="0"/>
              <a:t>值的变化而变化，并且总是与</a:t>
            </a:r>
            <a:r>
              <a:rPr lang="en-US" altLang="zh-CN" dirty="0"/>
              <a:t>PC</a:t>
            </a:r>
            <a:r>
              <a:rPr lang="zh-CN" altLang="en-US" dirty="0"/>
              <a:t>相差一个固定值</a:t>
            </a:r>
            <a:r>
              <a:rPr lang="en-US" altLang="zh-CN" dirty="0" err="1"/>
              <a:t>disp</a:t>
            </a:r>
            <a:r>
              <a:rPr lang="zh-CN" altLang="en-US" dirty="0"/>
              <a:t>，因此无论程序装入存储器的任何地方，均能正确运行，对浮动程序很适用</a:t>
            </a:r>
            <a:endParaRPr lang="en-US" altLang="zh-CN" dirty="0"/>
          </a:p>
          <a:p>
            <a:pPr lvl="1"/>
            <a:r>
              <a:rPr lang="zh-CN" altLang="en-US" dirty="0"/>
              <a:t>位移量可正、可负，通常用补码表示。如果位移量为</a:t>
            </a:r>
            <a:r>
              <a:rPr lang="en-US" altLang="zh-CN" dirty="0"/>
              <a:t>n</a:t>
            </a:r>
            <a:r>
              <a:rPr lang="zh-CN" altLang="en-US" dirty="0"/>
              <a:t>位，则这种方式的寻址范围在</a:t>
            </a:r>
            <a:r>
              <a:rPr lang="en-US" altLang="zh-CN" dirty="0"/>
              <a:t>(PC)-2</a:t>
            </a:r>
            <a:r>
              <a:rPr lang="en-US" altLang="zh-CN" baseline="30000" dirty="0"/>
              <a:t>(n-1)</a:t>
            </a:r>
            <a:r>
              <a:rPr lang="zh-CN" altLang="en-US" dirty="0"/>
              <a:t>到</a:t>
            </a:r>
            <a:r>
              <a:rPr lang="en-US" altLang="zh-CN" dirty="0"/>
              <a:t>(PC)+2</a:t>
            </a:r>
            <a:r>
              <a:rPr lang="en-US" altLang="zh-CN" baseline="30000" dirty="0"/>
              <a:t>(n-1)</a:t>
            </a:r>
            <a:r>
              <a:rPr lang="en-US" altLang="zh-CN" dirty="0"/>
              <a:t>-1</a:t>
            </a:r>
            <a:r>
              <a:rPr lang="zh-CN" altLang="en-US" dirty="0"/>
              <a:t>之间</a:t>
            </a:r>
          </a:p>
        </p:txBody>
      </p:sp>
    </p:spTree>
    <p:extLst>
      <p:ext uri="{BB962C8B-B14F-4D97-AF65-F5344CB8AC3E}">
        <p14:creationId xmlns:p14="http://schemas.microsoft.com/office/powerpoint/2010/main" val="69448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立即数寻址</a:t>
            </a:r>
            <a:endParaRPr lang="en-US" dirty="0"/>
          </a:p>
        </p:txBody>
      </p:sp>
      <p:sp>
        <p:nvSpPr>
          <p:cNvPr id="3" name="Content Placeholder 2"/>
          <p:cNvSpPr>
            <a:spLocks noGrp="1"/>
          </p:cNvSpPr>
          <p:nvPr>
            <p:ph idx="1"/>
          </p:nvPr>
        </p:nvSpPr>
        <p:spPr/>
        <p:txBody>
          <a:bodyPr/>
          <a:lstStyle/>
          <a:p>
            <a:r>
              <a:rPr lang="zh-CN" altLang="en-US" dirty="0"/>
              <a:t>立即数</a:t>
            </a:r>
            <a:r>
              <a:rPr lang="en-US" altLang="zh-CN" dirty="0"/>
              <a:t>(</a:t>
            </a:r>
            <a:r>
              <a:rPr lang="zh-CN" altLang="en-US" dirty="0"/>
              <a:t>或直接数</a:t>
            </a:r>
            <a:r>
              <a:rPr lang="en-US" altLang="zh-CN" dirty="0"/>
              <a:t>)</a:t>
            </a:r>
            <a:r>
              <a:rPr lang="zh-CN" altLang="en-US" dirty="0"/>
              <a:t>寻址方式：所需的操作数由指令的地址码部分直接给出。</a:t>
            </a:r>
            <a:endParaRPr lang="en-US" altLang="zh-CN" dirty="0"/>
          </a:p>
          <a:p>
            <a:r>
              <a:rPr lang="zh-CN" altLang="en-US" dirty="0"/>
              <a:t>特点：取指时，操作码和一个操作数同时被取出，不必再次访问存储器，提高了指令的执行速度。</a:t>
            </a:r>
            <a:endParaRPr lang="en-US" altLang="zh-CN" dirty="0"/>
          </a:p>
          <a:p>
            <a:r>
              <a:rPr lang="zh-CN" altLang="en-US" dirty="0"/>
              <a:t>由于这一操作数是指令的一部分，不能修改，而一般情况下，指令所处理的数据都是在不断变化的</a:t>
            </a:r>
            <a:r>
              <a:rPr lang="en-US" altLang="zh-CN" dirty="0"/>
              <a:t>(</a:t>
            </a:r>
            <a:r>
              <a:rPr lang="zh-CN" altLang="en-US" dirty="0"/>
              <a:t>如上条指令的执行结果作为下条指令的操作数</a:t>
            </a:r>
            <a:r>
              <a:rPr lang="en-US" altLang="zh-CN" dirty="0"/>
              <a:t>)</a:t>
            </a:r>
            <a:r>
              <a:rPr lang="zh-CN" altLang="en-US" dirty="0"/>
              <a:t>，故这种方式只能适用于操作数固定的情况。</a:t>
            </a:r>
            <a:endParaRPr lang="en-US" altLang="zh-CN" dirty="0"/>
          </a:p>
          <a:p>
            <a:r>
              <a:rPr lang="zh-CN" altLang="en-US" dirty="0"/>
              <a:t>通常用于给某一寄存器或存储器单元赋初值或提供一个常数等。</a:t>
            </a:r>
          </a:p>
          <a:p>
            <a:endParaRPr lang="en-US" dirty="0"/>
          </a:p>
        </p:txBody>
      </p:sp>
    </p:spTree>
    <p:extLst>
      <p:ext uri="{BB962C8B-B14F-4D97-AF65-F5344CB8AC3E}">
        <p14:creationId xmlns:p14="http://schemas.microsoft.com/office/powerpoint/2010/main" val="64086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堆栈寻址</a:t>
            </a:r>
            <a:endParaRPr lang="en-US" dirty="0"/>
          </a:p>
        </p:txBody>
      </p:sp>
      <p:sp>
        <p:nvSpPr>
          <p:cNvPr id="3" name="Content Placeholder 2"/>
          <p:cNvSpPr>
            <a:spLocks noGrp="1"/>
          </p:cNvSpPr>
          <p:nvPr>
            <p:ph idx="1"/>
          </p:nvPr>
        </p:nvSpPr>
        <p:spPr/>
        <p:txBody>
          <a:bodyPr/>
          <a:lstStyle/>
          <a:p>
            <a:r>
              <a:rPr lang="zh-CN" altLang="en-US" dirty="0"/>
              <a:t>用于堆栈操作指令</a:t>
            </a:r>
            <a:endParaRPr lang="en-US" dirty="0"/>
          </a:p>
        </p:txBody>
      </p:sp>
    </p:spTree>
    <p:extLst>
      <p:ext uri="{BB962C8B-B14F-4D97-AF65-F5344CB8AC3E}">
        <p14:creationId xmlns:p14="http://schemas.microsoft.com/office/powerpoint/2010/main" val="1405649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寻址方式组合</a:t>
            </a:r>
            <a:endParaRPr lang="en-US" dirty="0"/>
          </a:p>
        </p:txBody>
      </p:sp>
      <p:sp>
        <p:nvSpPr>
          <p:cNvPr id="3" name="Content Placeholder 2"/>
          <p:cNvSpPr>
            <a:spLocks noGrp="1"/>
          </p:cNvSpPr>
          <p:nvPr>
            <p:ph idx="1"/>
          </p:nvPr>
        </p:nvSpPr>
        <p:spPr/>
        <p:txBody>
          <a:bodyPr/>
          <a:lstStyle/>
          <a:p>
            <a:r>
              <a:rPr lang="zh-CN" altLang="en-US" dirty="0"/>
              <a:t>以上这些寻址方式，在计算机中可以组合使用</a:t>
            </a:r>
            <a:endParaRPr lang="en-US" altLang="zh-CN" dirty="0"/>
          </a:p>
          <a:p>
            <a:r>
              <a:rPr lang="zh-CN" altLang="en-US" dirty="0"/>
              <a:t>例如在一条指令中可以同时实现基址寻址与变址寻址，其有效地址为：</a:t>
            </a:r>
          </a:p>
          <a:p>
            <a:pPr lvl="1"/>
            <a:r>
              <a:rPr lang="zh-CN" altLang="en-US" dirty="0"/>
              <a:t>基址寄存器内容</a:t>
            </a:r>
            <a:r>
              <a:rPr lang="en-US" altLang="zh-CN" dirty="0"/>
              <a:t>+</a:t>
            </a:r>
            <a:r>
              <a:rPr lang="zh-CN" altLang="en-US" dirty="0"/>
              <a:t>变址寄存器内容</a:t>
            </a:r>
            <a:r>
              <a:rPr lang="en-US" altLang="zh-CN" dirty="0"/>
              <a:t>+</a:t>
            </a:r>
            <a:r>
              <a:rPr lang="zh-CN" altLang="en-US" dirty="0"/>
              <a:t>指令地址码</a:t>
            </a:r>
            <a:r>
              <a:rPr lang="en-US" altLang="zh-CN" dirty="0"/>
              <a:t>A</a:t>
            </a:r>
            <a:endParaRPr lang="en-US" dirty="0"/>
          </a:p>
        </p:txBody>
      </p:sp>
    </p:spTree>
    <p:extLst>
      <p:ext uri="{BB962C8B-B14F-4D97-AF65-F5344CB8AC3E}">
        <p14:creationId xmlns:p14="http://schemas.microsoft.com/office/powerpoint/2010/main" val="285680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5.4</a:t>
            </a:r>
            <a:r>
              <a:rPr lang="zh-CN" altLang="en-US" dirty="0"/>
              <a:t> 指令类型</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3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指令类型</a:t>
            </a:r>
            <a:endParaRPr lang="en-US" dirty="0"/>
          </a:p>
        </p:txBody>
      </p:sp>
      <p:sp>
        <p:nvSpPr>
          <p:cNvPr id="3" name="Content Placeholder 2"/>
          <p:cNvSpPr>
            <a:spLocks noGrp="1"/>
          </p:cNvSpPr>
          <p:nvPr>
            <p:ph idx="1"/>
          </p:nvPr>
        </p:nvSpPr>
        <p:spPr/>
        <p:txBody>
          <a:bodyPr/>
          <a:lstStyle/>
          <a:p>
            <a:r>
              <a:rPr lang="zh-CN" altLang="en-US" dirty="0"/>
              <a:t>指令系统决定了计算机的基本功能，因此指令系统的设计是计算机系统设计中的一个核心问题。</a:t>
            </a:r>
            <a:endParaRPr lang="en-US" altLang="zh-CN" dirty="0"/>
          </a:p>
          <a:p>
            <a:r>
              <a:rPr lang="zh-CN" altLang="en-US" dirty="0"/>
              <a:t>它不仅与计算机的硬件结构紧密相关，而且直接影响到编写操作系统和编写编译程序的难易程度。</a:t>
            </a:r>
            <a:endParaRPr lang="en-US" altLang="zh-CN" dirty="0"/>
          </a:p>
          <a:p>
            <a:r>
              <a:rPr lang="zh-CN" altLang="en-US" dirty="0"/>
              <a:t>一台计算机最基本的、必不可少的指令是不多的，因为很多指令都可以用这些最基本的指令组合来实现。</a:t>
            </a:r>
            <a:endParaRPr lang="en-US" dirty="0"/>
          </a:p>
        </p:txBody>
      </p:sp>
    </p:spTree>
    <p:extLst>
      <p:ext uri="{BB962C8B-B14F-4D97-AF65-F5344CB8AC3E}">
        <p14:creationId xmlns:p14="http://schemas.microsoft.com/office/powerpoint/2010/main" val="649964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算术逻辑运算指令</a:t>
            </a:r>
            <a:endParaRPr lang="en-US" dirty="0"/>
          </a:p>
        </p:txBody>
      </p:sp>
      <p:sp>
        <p:nvSpPr>
          <p:cNvPr id="3" name="Content Placeholder 2"/>
          <p:cNvSpPr>
            <a:spLocks noGrp="1"/>
          </p:cNvSpPr>
          <p:nvPr>
            <p:ph idx="1"/>
          </p:nvPr>
        </p:nvSpPr>
        <p:spPr/>
        <p:txBody>
          <a:bodyPr/>
          <a:lstStyle/>
          <a:p>
            <a:r>
              <a:rPr lang="zh-CN" altLang="en-US" dirty="0"/>
              <a:t>算术运算：定点数运算，即相当于高级语言中对整数</a:t>
            </a:r>
            <a:r>
              <a:rPr lang="en-US" altLang="zh-CN" dirty="0"/>
              <a:t>(integer)</a:t>
            </a:r>
            <a:r>
              <a:rPr lang="zh-CN" altLang="en-US" dirty="0"/>
              <a:t>的处理。</a:t>
            </a:r>
            <a:endParaRPr lang="en-US" altLang="zh-CN" dirty="0"/>
          </a:p>
          <a:p>
            <a:r>
              <a:rPr lang="zh-CN" altLang="en-US" dirty="0"/>
              <a:t>根据算术运算的结果置状态位</a:t>
            </a:r>
            <a:endParaRPr lang="en-US" altLang="zh-CN" dirty="0"/>
          </a:p>
          <a:p>
            <a:pPr lvl="1"/>
            <a:r>
              <a:rPr lang="en-US" altLang="zh-CN" dirty="0"/>
              <a:t>Z(</a:t>
            </a:r>
            <a:r>
              <a:rPr lang="zh-CN" altLang="en-US" dirty="0"/>
              <a:t>结果为</a:t>
            </a:r>
            <a:r>
              <a:rPr lang="en-US" altLang="zh-CN" dirty="0"/>
              <a:t>0)</a:t>
            </a:r>
            <a:r>
              <a:rPr lang="zh-CN" altLang="en-US" dirty="0"/>
              <a:t>、</a:t>
            </a:r>
            <a:r>
              <a:rPr lang="en-US" altLang="zh-CN" dirty="0"/>
              <a:t>N(</a:t>
            </a:r>
            <a:r>
              <a:rPr lang="zh-CN" altLang="en-US" dirty="0"/>
              <a:t>结果为负</a:t>
            </a:r>
            <a:r>
              <a:rPr lang="en-US" altLang="zh-CN" dirty="0"/>
              <a:t>)</a:t>
            </a:r>
            <a:r>
              <a:rPr lang="zh-CN" altLang="en-US" dirty="0"/>
              <a:t>、</a:t>
            </a:r>
            <a:r>
              <a:rPr lang="en-US" altLang="zh-CN" dirty="0"/>
              <a:t>V(</a:t>
            </a:r>
            <a:r>
              <a:rPr lang="zh-CN" altLang="en-US" dirty="0"/>
              <a:t>结果溢出</a:t>
            </a:r>
            <a:r>
              <a:rPr lang="en-US" altLang="zh-CN" dirty="0"/>
              <a:t>)</a:t>
            </a:r>
            <a:r>
              <a:rPr lang="zh-CN" altLang="en-US" dirty="0"/>
              <a:t>、</a:t>
            </a:r>
            <a:r>
              <a:rPr lang="en-US" altLang="zh-CN" dirty="0"/>
              <a:t>C(</a:t>
            </a:r>
            <a:r>
              <a:rPr lang="zh-CN" altLang="en-US" dirty="0"/>
              <a:t>产生进位或借位</a:t>
            </a:r>
            <a:r>
              <a:rPr lang="en-US" altLang="zh-CN" dirty="0"/>
              <a:t>)</a:t>
            </a:r>
            <a:r>
              <a:rPr lang="zh-CN" altLang="en-US" dirty="0"/>
              <a:t>四个状态位</a:t>
            </a:r>
            <a:endParaRPr lang="en-US" altLang="zh-CN" dirty="0"/>
          </a:p>
          <a:p>
            <a:pPr lvl="1"/>
            <a:r>
              <a:rPr lang="zh-CN" altLang="en-US" dirty="0"/>
              <a:t>当满足括弧内所提出的条件时，相应位置成“</a:t>
            </a:r>
            <a:r>
              <a:rPr lang="en-US" altLang="zh-CN" dirty="0"/>
              <a:t>1”</a:t>
            </a:r>
            <a:r>
              <a:rPr lang="zh-CN" altLang="en-US" dirty="0"/>
              <a:t>，否则为“</a:t>
            </a:r>
            <a:r>
              <a:rPr lang="en-US" altLang="zh-CN" dirty="0"/>
              <a:t>0”</a:t>
            </a:r>
            <a:r>
              <a:rPr lang="zh-CN" altLang="en-US" dirty="0"/>
              <a:t>。</a:t>
            </a:r>
          </a:p>
          <a:p>
            <a:r>
              <a:rPr lang="zh-CN" altLang="en-US" dirty="0"/>
              <a:t>通常计算机具有对两个数进行与、或、非</a:t>
            </a:r>
            <a:r>
              <a:rPr lang="en-US" altLang="zh-CN" dirty="0"/>
              <a:t>(</a:t>
            </a:r>
            <a:r>
              <a:rPr lang="zh-CN" altLang="en-US" dirty="0"/>
              <a:t>求反</a:t>
            </a:r>
            <a:r>
              <a:rPr lang="en-US" altLang="zh-CN" dirty="0"/>
              <a:t>)</a:t>
            </a:r>
            <a:r>
              <a:rPr lang="zh-CN" altLang="en-US" dirty="0"/>
              <a:t>、异或</a:t>
            </a:r>
            <a:r>
              <a:rPr lang="en-US" altLang="zh-CN" dirty="0"/>
              <a:t>(</a:t>
            </a:r>
            <a:r>
              <a:rPr lang="zh-CN" altLang="en-US" dirty="0"/>
              <a:t>按位加</a:t>
            </a:r>
            <a:r>
              <a:rPr lang="en-US" altLang="zh-CN" dirty="0"/>
              <a:t>)</a:t>
            </a:r>
            <a:r>
              <a:rPr lang="zh-CN" altLang="en-US" dirty="0"/>
              <a:t>等操作的逻辑运算指令。有些计算机还设置有位操作指令。 </a:t>
            </a:r>
          </a:p>
          <a:p>
            <a:endParaRPr lang="en-US" dirty="0"/>
          </a:p>
        </p:txBody>
      </p:sp>
    </p:spTree>
    <p:extLst>
      <p:ext uri="{BB962C8B-B14F-4D97-AF65-F5344CB8AC3E}">
        <p14:creationId xmlns:p14="http://schemas.microsoft.com/office/powerpoint/2010/main" val="185048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normAutofit fontScale="92500"/>
          </a:bodyPr>
          <a:lstStyle/>
          <a:p>
            <a:r>
              <a:rPr lang="en-US" altLang="zh-CN" dirty="0"/>
              <a:t>20</a:t>
            </a:r>
            <a:r>
              <a:rPr lang="zh-CN" altLang="en-US" dirty="0"/>
              <a:t>世纪</a:t>
            </a:r>
            <a:r>
              <a:rPr lang="en-US" altLang="zh-CN" dirty="0"/>
              <a:t>50</a:t>
            </a:r>
            <a:r>
              <a:rPr lang="zh-CN" altLang="en-US" dirty="0"/>
              <a:t>年代和</a:t>
            </a:r>
            <a:r>
              <a:rPr lang="en-US" altLang="zh-CN" dirty="0"/>
              <a:t>60</a:t>
            </a:r>
            <a:r>
              <a:rPr lang="zh-CN" altLang="en-US" dirty="0"/>
              <a:t>年代早期</a:t>
            </a:r>
            <a:endParaRPr lang="en-US" altLang="zh-CN" dirty="0"/>
          </a:p>
          <a:p>
            <a:pPr lvl="1"/>
            <a:r>
              <a:rPr lang="zh-CN" altLang="en-US" dirty="0"/>
              <a:t>计算机采用分立元件</a:t>
            </a:r>
            <a:r>
              <a:rPr lang="en-US" altLang="zh-CN" dirty="0"/>
              <a:t>(</a:t>
            </a:r>
            <a:r>
              <a:rPr lang="zh-CN" altLang="en-US" dirty="0"/>
              <a:t>电子管或晶体管</a:t>
            </a:r>
            <a:r>
              <a:rPr lang="en-US" altLang="zh-CN" dirty="0"/>
              <a:t>)</a:t>
            </a:r>
            <a:r>
              <a:rPr lang="zh-CN" altLang="en-US" dirty="0"/>
              <a:t>，其体积庞大，价格昂贵，大多数计算机的硬件结构比较简单</a:t>
            </a:r>
            <a:endParaRPr lang="en-US" altLang="zh-CN" dirty="0"/>
          </a:p>
          <a:p>
            <a:pPr lvl="1"/>
            <a:r>
              <a:rPr lang="zh-CN" altLang="en-US" dirty="0"/>
              <a:t>指令系统一般只有定点加减、逻辑运算、数据传送和转移等十几至几十条最基本的指令，而且寻址方式简单</a:t>
            </a:r>
            <a:endParaRPr lang="en-US" altLang="zh-CN" dirty="0"/>
          </a:p>
          <a:p>
            <a:r>
              <a:rPr lang="en-US" altLang="zh-CN" dirty="0"/>
              <a:t>60</a:t>
            </a:r>
            <a:r>
              <a:rPr lang="zh-CN" altLang="en-US" dirty="0"/>
              <a:t>年代中、后期</a:t>
            </a:r>
            <a:endParaRPr lang="en-US" altLang="zh-CN" dirty="0"/>
          </a:p>
          <a:p>
            <a:pPr lvl="1"/>
            <a:r>
              <a:rPr lang="zh-CN" altLang="en-US" dirty="0"/>
              <a:t>随着集成电路的出现，计算机的价格不断下降，硬件功能不断增强，指令系统也越来越丰富</a:t>
            </a:r>
            <a:endParaRPr lang="en-US" altLang="zh-CN" dirty="0"/>
          </a:p>
          <a:p>
            <a:pPr lvl="1"/>
            <a:r>
              <a:rPr lang="zh-CN" altLang="en-US" dirty="0"/>
              <a:t>除了具有以上最基本的指令以外，还设置了乘除法运算指令、浮点运算指令、十进制运算指令以及字符串处理指令等，指令数多达一、二百条，寻址方式也趋于多样化。</a:t>
            </a:r>
            <a:endParaRPr lang="en-US" dirty="0"/>
          </a:p>
        </p:txBody>
      </p:sp>
    </p:spTree>
    <p:extLst>
      <p:ext uri="{BB962C8B-B14F-4D97-AF65-F5344CB8AC3E}">
        <p14:creationId xmlns:p14="http://schemas.microsoft.com/office/powerpoint/2010/main" val="1018970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移位操作指令</a:t>
            </a:r>
            <a:endParaRPr lang="en-US" dirty="0"/>
          </a:p>
        </p:txBody>
      </p:sp>
      <p:sp>
        <p:nvSpPr>
          <p:cNvPr id="3" name="Content Placeholder 2"/>
          <p:cNvSpPr>
            <a:spLocks noGrp="1"/>
          </p:cNvSpPr>
          <p:nvPr>
            <p:ph idx="1"/>
          </p:nvPr>
        </p:nvSpPr>
        <p:spPr>
          <a:xfrm>
            <a:off x="628651" y="1825625"/>
            <a:ext cx="4806950" cy="4351338"/>
          </a:xfrm>
        </p:spPr>
        <p:txBody>
          <a:bodyPr>
            <a:normAutofit/>
          </a:bodyPr>
          <a:lstStyle/>
          <a:p>
            <a:r>
              <a:rPr lang="zh-CN" altLang="en-US" dirty="0"/>
              <a:t>移位操作指令：</a:t>
            </a:r>
            <a:endParaRPr lang="en-US" altLang="zh-CN" dirty="0"/>
          </a:p>
          <a:p>
            <a:pPr lvl="1"/>
            <a:r>
              <a:rPr lang="zh-CN" altLang="en-US" dirty="0"/>
              <a:t>算术移位、逻辑移位、循环移位</a:t>
            </a:r>
            <a:endParaRPr lang="en-US" altLang="zh-CN" dirty="0"/>
          </a:p>
          <a:p>
            <a:r>
              <a:rPr lang="zh-CN" altLang="en-US" dirty="0"/>
              <a:t>移位指令来实现乘除法运算可取得较高的速度</a:t>
            </a:r>
          </a:p>
          <a:p>
            <a:pPr lvl="1"/>
            <a:r>
              <a:rPr lang="zh-CN" altLang="en-US" dirty="0"/>
              <a:t>算术左移或右移</a:t>
            </a:r>
            <a:r>
              <a:rPr lang="en-US" altLang="zh-CN" dirty="0"/>
              <a:t>n</a:t>
            </a:r>
            <a:r>
              <a:rPr lang="zh-CN" altLang="en-US" dirty="0"/>
              <a:t>位：对带符号数据乘以</a:t>
            </a:r>
            <a:r>
              <a:rPr lang="en-US" altLang="zh-CN" dirty="0"/>
              <a:t>2</a:t>
            </a:r>
            <a:r>
              <a:rPr lang="en-US" altLang="zh-CN" baseline="30000" dirty="0"/>
              <a:t>n</a:t>
            </a:r>
            <a:r>
              <a:rPr lang="zh-CN" altLang="en-US" dirty="0"/>
              <a:t>或整除以</a:t>
            </a:r>
            <a:r>
              <a:rPr lang="en-US" altLang="zh-CN" dirty="0"/>
              <a:t>2</a:t>
            </a:r>
            <a:r>
              <a:rPr lang="en-US" altLang="zh-CN" baseline="30000" dirty="0"/>
              <a:t>n</a:t>
            </a:r>
            <a:r>
              <a:rPr lang="zh-CN" altLang="en-US" dirty="0"/>
              <a:t>的运算</a:t>
            </a:r>
            <a:endParaRPr lang="en-US" altLang="zh-CN" dirty="0"/>
          </a:p>
          <a:p>
            <a:pPr lvl="1"/>
            <a:r>
              <a:rPr lang="zh-CN" altLang="en-US" dirty="0"/>
              <a:t>逻辑左移或右移</a:t>
            </a:r>
            <a:r>
              <a:rPr lang="en-US" altLang="zh-CN" dirty="0"/>
              <a:t>n</a:t>
            </a:r>
            <a:r>
              <a:rPr lang="zh-CN" altLang="en-US" dirty="0"/>
              <a:t>位：对无符号数据乘以</a:t>
            </a:r>
            <a:r>
              <a:rPr lang="en-US" altLang="zh-CN" dirty="0"/>
              <a:t>2</a:t>
            </a:r>
            <a:r>
              <a:rPr lang="en-US" altLang="zh-CN" baseline="30000" dirty="0"/>
              <a:t>n</a:t>
            </a:r>
            <a:r>
              <a:rPr lang="zh-CN" altLang="en-US" dirty="0"/>
              <a:t>或整除以</a:t>
            </a:r>
            <a:r>
              <a:rPr lang="en-US" altLang="zh-CN" dirty="0"/>
              <a:t>2</a:t>
            </a:r>
            <a:r>
              <a:rPr lang="en-US" altLang="zh-CN" baseline="30000" dirty="0"/>
              <a:t>n</a:t>
            </a:r>
            <a:r>
              <a:rPr lang="zh-CN" altLang="en-US" dirty="0"/>
              <a:t>的运算。</a:t>
            </a:r>
            <a:endParaRPr lang="en-US" dirty="0"/>
          </a:p>
        </p:txBody>
      </p:sp>
      <p:pic>
        <p:nvPicPr>
          <p:cNvPr id="37889" name="Picture 1" descr="e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1" y="1690689"/>
            <a:ext cx="3568699" cy="444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33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浮点运算指令</a:t>
            </a:r>
            <a:endParaRPr lang="en-US" dirty="0"/>
          </a:p>
        </p:txBody>
      </p:sp>
      <p:sp>
        <p:nvSpPr>
          <p:cNvPr id="3" name="Content Placeholder 2"/>
          <p:cNvSpPr>
            <a:spLocks noGrp="1"/>
          </p:cNvSpPr>
          <p:nvPr>
            <p:ph idx="1"/>
          </p:nvPr>
        </p:nvSpPr>
        <p:spPr/>
        <p:txBody>
          <a:bodyPr/>
          <a:lstStyle/>
          <a:p>
            <a:r>
              <a:rPr lang="zh-CN" altLang="en-US" dirty="0"/>
              <a:t>高级语言中的实数</a:t>
            </a:r>
            <a:r>
              <a:rPr lang="en-US" altLang="zh-CN" dirty="0"/>
              <a:t>(real)</a:t>
            </a:r>
            <a:r>
              <a:rPr lang="zh-CN" altLang="en-US" dirty="0"/>
              <a:t>经常是先转换成浮点数的形式而后再进行处理。</a:t>
            </a:r>
            <a:endParaRPr lang="en-US" altLang="zh-CN" dirty="0"/>
          </a:p>
          <a:p>
            <a:r>
              <a:rPr lang="zh-CN" altLang="en-US" dirty="0"/>
              <a:t>某些机器没有设置浮点运算指令而用子程序实现，其速度较低。</a:t>
            </a:r>
            <a:endParaRPr lang="en-US" altLang="zh-CN" dirty="0"/>
          </a:p>
          <a:p>
            <a:r>
              <a:rPr lang="zh-CN" altLang="en-US" dirty="0"/>
              <a:t>因此主要用于科学计算的计算机应该设置浮点运算指令，一般能对单精度</a:t>
            </a:r>
            <a:r>
              <a:rPr lang="en-US" altLang="zh-CN" dirty="0"/>
              <a:t>(32</a:t>
            </a:r>
            <a:r>
              <a:rPr lang="zh-CN" altLang="en-US" dirty="0"/>
              <a:t>位</a:t>
            </a:r>
            <a:r>
              <a:rPr lang="en-US" altLang="zh-CN" dirty="0"/>
              <a:t>)</a:t>
            </a:r>
            <a:r>
              <a:rPr lang="zh-CN" altLang="en-US" dirty="0"/>
              <a:t>、双精度</a:t>
            </a:r>
            <a:r>
              <a:rPr lang="en-US" altLang="zh-CN" dirty="0"/>
              <a:t>(64</a:t>
            </a:r>
            <a:r>
              <a:rPr lang="zh-CN" altLang="en-US" dirty="0"/>
              <a:t>位</a:t>
            </a:r>
            <a:r>
              <a:rPr lang="en-US" altLang="zh-CN" dirty="0"/>
              <a:t>)</a:t>
            </a:r>
            <a:r>
              <a:rPr lang="zh-CN" altLang="en-US" dirty="0"/>
              <a:t>数据进行处理。 </a:t>
            </a:r>
          </a:p>
          <a:p>
            <a:endParaRPr lang="en-US" dirty="0"/>
          </a:p>
        </p:txBody>
      </p:sp>
    </p:spTree>
    <p:extLst>
      <p:ext uri="{BB962C8B-B14F-4D97-AF65-F5344CB8AC3E}">
        <p14:creationId xmlns:p14="http://schemas.microsoft.com/office/powerpoint/2010/main" val="1267667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十进制运算指令</a:t>
            </a:r>
            <a:endParaRPr lang="en-US" dirty="0"/>
          </a:p>
        </p:txBody>
      </p:sp>
      <p:sp>
        <p:nvSpPr>
          <p:cNvPr id="3" name="Content Placeholder 2"/>
          <p:cNvSpPr>
            <a:spLocks noGrp="1"/>
          </p:cNvSpPr>
          <p:nvPr>
            <p:ph idx="1"/>
          </p:nvPr>
        </p:nvSpPr>
        <p:spPr/>
        <p:txBody>
          <a:bodyPr/>
          <a:lstStyle/>
          <a:p>
            <a:r>
              <a:rPr lang="zh-CN" altLang="en-US" dirty="0"/>
              <a:t>在人机交互作用时，输入输出的数据都是以十进制形式表示的。</a:t>
            </a:r>
            <a:endParaRPr lang="en-US" altLang="zh-CN" dirty="0"/>
          </a:p>
          <a:p>
            <a:r>
              <a:rPr lang="zh-CN" altLang="en-US" dirty="0"/>
              <a:t>在某些数据处理系统中输入输出的数据很多，但对数据本身的处理却很简单。</a:t>
            </a:r>
            <a:endParaRPr lang="en-US" altLang="zh-CN" dirty="0"/>
          </a:p>
          <a:p>
            <a:r>
              <a:rPr lang="zh-CN" altLang="en-US" dirty="0"/>
              <a:t>在不具有十进制运算指令的计算机中，首先将十进制数据转换成二进制数，再在机器内运算；尔后又转换成十进制数据输出。</a:t>
            </a:r>
            <a:endParaRPr lang="en-US" altLang="zh-CN" dirty="0"/>
          </a:p>
          <a:p>
            <a:r>
              <a:rPr lang="zh-CN" altLang="en-US" dirty="0"/>
              <a:t>因此，在输入输出数据频繁的计算机系统中设置十进制运算指令能提高数据处理的速度。 </a:t>
            </a:r>
          </a:p>
          <a:p>
            <a:endParaRPr lang="en-US" dirty="0"/>
          </a:p>
        </p:txBody>
      </p:sp>
    </p:spTree>
    <p:extLst>
      <p:ext uri="{BB962C8B-B14F-4D97-AF65-F5344CB8AC3E}">
        <p14:creationId xmlns:p14="http://schemas.microsoft.com/office/powerpoint/2010/main" val="50304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字符串处理指令</a:t>
            </a:r>
          </a:p>
        </p:txBody>
      </p:sp>
      <p:sp>
        <p:nvSpPr>
          <p:cNvPr id="3" name="Content Placeholder 2"/>
          <p:cNvSpPr>
            <a:spLocks noGrp="1"/>
          </p:cNvSpPr>
          <p:nvPr>
            <p:ph idx="1"/>
          </p:nvPr>
        </p:nvSpPr>
        <p:spPr/>
        <p:txBody>
          <a:bodyPr>
            <a:normAutofit/>
          </a:bodyPr>
          <a:lstStyle/>
          <a:p>
            <a:r>
              <a:rPr lang="zh-CN" altLang="en-US" dirty="0"/>
              <a:t>字符串处理指令是一种非数值处理指令</a:t>
            </a:r>
            <a:endParaRPr lang="en-US" altLang="zh-CN" dirty="0"/>
          </a:p>
          <a:p>
            <a:pPr lvl="1"/>
            <a:r>
              <a:rPr lang="zh-CN" altLang="en-US" dirty="0"/>
              <a:t>字符串传送</a:t>
            </a:r>
            <a:r>
              <a:rPr lang="zh-CN" altLang="en-US" dirty="0">
                <a:latin typeface="Arial" charset="0"/>
              </a:rPr>
              <a:t>：</a:t>
            </a:r>
            <a:r>
              <a:rPr lang="zh-CN" altLang="en-US" dirty="0"/>
              <a:t>数据块从主存储器的某区传送到另一区域</a:t>
            </a:r>
            <a:endParaRPr lang="en-US" altLang="zh-CN" dirty="0"/>
          </a:p>
          <a:p>
            <a:pPr lvl="1"/>
            <a:r>
              <a:rPr lang="zh-CN" altLang="en-US" dirty="0"/>
              <a:t>字符串比较</a:t>
            </a:r>
            <a:r>
              <a:rPr lang="zh-CN" altLang="en-US" dirty="0">
                <a:latin typeface="Arial" charset="0"/>
              </a:rPr>
              <a:t>：</a:t>
            </a:r>
            <a:r>
              <a:rPr lang="zh-CN" altLang="en-US" dirty="0"/>
              <a:t>一个字符串与另一个字符串逐个字符进行比较，以确定其是否相等</a:t>
            </a:r>
            <a:endParaRPr lang="en-US" altLang="zh-CN" dirty="0"/>
          </a:p>
          <a:p>
            <a:pPr lvl="1"/>
            <a:r>
              <a:rPr lang="zh-CN" altLang="en-US" dirty="0"/>
              <a:t>字符串查询</a:t>
            </a:r>
            <a:r>
              <a:rPr lang="zh-CN" altLang="en-US" dirty="0">
                <a:latin typeface="Arial" charset="0"/>
              </a:rPr>
              <a:t>：</a:t>
            </a:r>
            <a:r>
              <a:rPr lang="zh-CN" altLang="en-US" dirty="0"/>
              <a:t>查找在字符串中是否含有某一指定的子串或字符；</a:t>
            </a:r>
            <a:endParaRPr lang="en-US" altLang="zh-CN" dirty="0"/>
          </a:p>
          <a:p>
            <a:pPr lvl="1"/>
            <a:r>
              <a:rPr lang="zh-CN" altLang="en-US" dirty="0"/>
              <a:t>字符串转换</a:t>
            </a:r>
            <a:r>
              <a:rPr lang="zh-CN" altLang="en-US" dirty="0">
                <a:latin typeface="Arial" charset="0"/>
              </a:rPr>
              <a:t>：</a:t>
            </a:r>
            <a:r>
              <a:rPr lang="zh-CN" altLang="en-US" dirty="0"/>
              <a:t>从一种数据表达形式转换成另一种表达形式。例如，从</a:t>
            </a:r>
            <a:r>
              <a:rPr lang="en-US" altLang="zh-CN" dirty="0"/>
              <a:t>ASCII</a:t>
            </a:r>
            <a:r>
              <a:rPr lang="zh-CN" altLang="en-US" dirty="0"/>
              <a:t>码转换成</a:t>
            </a:r>
            <a:r>
              <a:rPr lang="en-US" altLang="zh-CN" dirty="0"/>
              <a:t>EBCDIC</a:t>
            </a:r>
            <a:r>
              <a:rPr lang="zh-CN" altLang="en-US" dirty="0"/>
              <a:t>码</a:t>
            </a:r>
            <a:r>
              <a:rPr lang="en-US" altLang="zh-CN" dirty="0"/>
              <a:t>(</a:t>
            </a:r>
            <a:r>
              <a:rPr lang="zh-CN" altLang="en-US" dirty="0"/>
              <a:t>扩充的</a:t>
            </a:r>
            <a:r>
              <a:rPr lang="en-US" altLang="zh-CN" dirty="0"/>
              <a:t>BCD</a:t>
            </a:r>
            <a:r>
              <a:rPr lang="zh-CN" altLang="en-US" dirty="0"/>
              <a:t>码</a:t>
            </a:r>
            <a:r>
              <a:rPr lang="en-US" altLang="zh-CN" dirty="0"/>
              <a:t>)</a:t>
            </a:r>
            <a:r>
              <a:rPr lang="zh-CN" altLang="en-US" dirty="0"/>
              <a:t>。在需对大量字符串进行各种处理的文字编辑和排版方面非常有用。 </a:t>
            </a:r>
          </a:p>
        </p:txBody>
      </p:sp>
    </p:spTree>
    <p:extLst>
      <p:ext uri="{BB962C8B-B14F-4D97-AF65-F5344CB8AC3E}">
        <p14:creationId xmlns:p14="http://schemas.microsoft.com/office/powerpoint/2010/main" val="106113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数据传送指令</a:t>
            </a:r>
            <a:endParaRPr lang="en-US" dirty="0"/>
          </a:p>
        </p:txBody>
      </p:sp>
      <p:sp>
        <p:nvSpPr>
          <p:cNvPr id="3" name="Content Placeholder 2"/>
          <p:cNvSpPr>
            <a:spLocks noGrp="1"/>
          </p:cNvSpPr>
          <p:nvPr>
            <p:ph idx="1"/>
          </p:nvPr>
        </p:nvSpPr>
        <p:spPr/>
        <p:txBody>
          <a:bodyPr>
            <a:normAutofit lnSpcReduction="10000"/>
          </a:bodyPr>
          <a:lstStyle/>
          <a:p>
            <a:r>
              <a:rPr lang="zh-CN" altLang="en-US" dirty="0"/>
              <a:t>用以实现寄存器与寄存器，寄存器与存储器单元，存储器单元与存储器单元之间的数据传送。</a:t>
            </a:r>
            <a:endParaRPr lang="en-US" altLang="zh-CN" dirty="0"/>
          </a:p>
          <a:p>
            <a:r>
              <a:rPr lang="zh-CN" altLang="en-US" dirty="0"/>
              <a:t>对于存储器来讲，数据传送包括了对数据的读</a:t>
            </a:r>
            <a:r>
              <a:rPr lang="en-US" altLang="zh-CN" dirty="0"/>
              <a:t>(</a:t>
            </a:r>
            <a:r>
              <a:rPr lang="zh-CN" altLang="en-US" dirty="0"/>
              <a:t>相当于取数指令</a:t>
            </a:r>
            <a:r>
              <a:rPr lang="en-US" altLang="zh-CN" dirty="0"/>
              <a:t>)</a:t>
            </a:r>
            <a:r>
              <a:rPr lang="zh-CN" altLang="en-US" dirty="0"/>
              <a:t>或写</a:t>
            </a:r>
            <a:r>
              <a:rPr lang="en-US" altLang="zh-CN" dirty="0"/>
              <a:t>(</a:t>
            </a:r>
            <a:r>
              <a:rPr lang="zh-CN" altLang="en-US" dirty="0"/>
              <a:t>相当于存数指令</a:t>
            </a:r>
            <a:r>
              <a:rPr lang="en-US" altLang="zh-CN" dirty="0"/>
              <a:t>)</a:t>
            </a:r>
            <a:r>
              <a:rPr lang="zh-CN" altLang="en-US" dirty="0"/>
              <a:t>操作。</a:t>
            </a:r>
            <a:endParaRPr lang="en-US" altLang="zh-CN" dirty="0"/>
          </a:p>
          <a:p>
            <a:r>
              <a:rPr lang="zh-CN" altLang="en-US" dirty="0"/>
              <a:t>数据传送时，数据从源地址传送到目的地址，而源地址中的数据保持不变，因此实际上是数据复制。</a:t>
            </a:r>
          </a:p>
          <a:p>
            <a:r>
              <a:rPr lang="zh-CN" altLang="en-US" dirty="0"/>
              <a:t>数据传送指令一次可以传送一个数据或一批数据。</a:t>
            </a:r>
          </a:p>
          <a:p>
            <a:r>
              <a:rPr lang="zh-CN" altLang="en-US" dirty="0"/>
              <a:t>有些机器设置了数据交换指令，完成源操作数与目的操作数互换，实现双向数据传送。  </a:t>
            </a:r>
          </a:p>
        </p:txBody>
      </p:sp>
    </p:spTree>
    <p:extLst>
      <p:ext uri="{BB962C8B-B14F-4D97-AF65-F5344CB8AC3E}">
        <p14:creationId xmlns:p14="http://schemas.microsoft.com/office/powerpoint/2010/main" val="104512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转移类指令</a:t>
            </a:r>
            <a:endParaRPr lang="en-US" dirty="0"/>
          </a:p>
        </p:txBody>
      </p:sp>
      <p:sp>
        <p:nvSpPr>
          <p:cNvPr id="3" name="Content Placeholder 2"/>
          <p:cNvSpPr>
            <a:spLocks noGrp="1"/>
          </p:cNvSpPr>
          <p:nvPr>
            <p:ph idx="1"/>
          </p:nvPr>
        </p:nvSpPr>
        <p:spPr/>
        <p:txBody>
          <a:bodyPr/>
          <a:lstStyle/>
          <a:p>
            <a:r>
              <a:rPr lang="zh-CN" altLang="en-US" dirty="0"/>
              <a:t>用以控制程序流的转移</a:t>
            </a:r>
            <a:endParaRPr lang="en-US" altLang="zh-CN" dirty="0"/>
          </a:p>
          <a:p>
            <a:pPr lvl="1"/>
            <a:r>
              <a:rPr lang="zh-CN" altLang="en-US" dirty="0"/>
              <a:t>在大多数情况下，计算机是按顺序方式执行程序的</a:t>
            </a:r>
            <a:endParaRPr lang="en-US" altLang="zh-CN" dirty="0"/>
          </a:p>
          <a:p>
            <a:pPr lvl="1"/>
            <a:r>
              <a:rPr lang="zh-CN" altLang="en-US" dirty="0"/>
              <a:t>但是也经常会遇到离开原来的顺序转移到另一段程序或循环执行某段程序的情况。</a:t>
            </a:r>
          </a:p>
          <a:p>
            <a:r>
              <a:rPr lang="zh-CN" altLang="en-US" dirty="0"/>
              <a:t>按转移的性质，转移指令分为</a:t>
            </a:r>
            <a:endParaRPr lang="en-US" altLang="zh-CN" dirty="0"/>
          </a:p>
          <a:p>
            <a:pPr lvl="1"/>
            <a:r>
              <a:rPr lang="zh-CN" altLang="en-US" dirty="0"/>
              <a:t>无条件转移</a:t>
            </a:r>
            <a:endParaRPr lang="en-US" altLang="zh-CN" dirty="0"/>
          </a:p>
          <a:p>
            <a:pPr lvl="1"/>
            <a:r>
              <a:rPr lang="zh-CN" altLang="en-US" dirty="0"/>
              <a:t>条件转移</a:t>
            </a:r>
            <a:endParaRPr lang="en-US" altLang="zh-CN" dirty="0"/>
          </a:p>
          <a:p>
            <a:pPr lvl="1"/>
            <a:r>
              <a:rPr lang="zh-CN" altLang="en-US" dirty="0"/>
              <a:t>过程调用与返回</a:t>
            </a:r>
            <a:endParaRPr lang="en-US" altLang="zh-CN" dirty="0"/>
          </a:p>
          <a:p>
            <a:pPr lvl="1"/>
            <a:r>
              <a:rPr lang="zh-CN" altLang="en-US" dirty="0"/>
              <a:t>陷阱</a:t>
            </a:r>
            <a:r>
              <a:rPr lang="en-US" altLang="zh-CN" dirty="0"/>
              <a:t>(trap)</a:t>
            </a:r>
            <a:endParaRPr lang="zh-CN" altLang="en-US" dirty="0"/>
          </a:p>
          <a:p>
            <a:endParaRPr lang="en-US" dirty="0"/>
          </a:p>
        </p:txBody>
      </p:sp>
    </p:spTree>
    <p:extLst>
      <p:ext uri="{BB962C8B-B14F-4D97-AF65-F5344CB8AC3E}">
        <p14:creationId xmlns:p14="http://schemas.microsoft.com/office/powerpoint/2010/main" val="115700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lstStyle/>
          <a:p>
            <a:r>
              <a:rPr lang="zh-CN" altLang="en-US" dirty="0"/>
              <a:t>堆栈</a:t>
            </a:r>
            <a:r>
              <a:rPr lang="en-US" altLang="zh-CN" dirty="0"/>
              <a:t>(stack)</a:t>
            </a:r>
            <a:r>
              <a:rPr lang="zh-CN" altLang="en-US" dirty="0"/>
              <a:t>是由若干个连续存储单元组成的先进后出</a:t>
            </a:r>
            <a:r>
              <a:rPr lang="en-US" altLang="zh-CN" dirty="0"/>
              <a:t>(first in last out,</a:t>
            </a:r>
            <a:r>
              <a:rPr lang="zh-CN" altLang="en-US" dirty="0"/>
              <a:t>简称</a:t>
            </a:r>
            <a:r>
              <a:rPr lang="en-US" altLang="zh-CN" dirty="0"/>
              <a:t>FILO)</a:t>
            </a:r>
            <a:r>
              <a:rPr lang="zh-CN" altLang="en-US" dirty="0"/>
              <a:t>存储区</a:t>
            </a:r>
            <a:endParaRPr lang="en-US" altLang="zh-CN" dirty="0"/>
          </a:p>
          <a:p>
            <a:pPr lvl="1"/>
            <a:r>
              <a:rPr lang="zh-CN" altLang="en-US" dirty="0"/>
              <a:t>第一个送入堆栈中的数据存放在栈底，最近送入堆栈中的数据存放在栈顶</a:t>
            </a:r>
            <a:endParaRPr lang="en-US" altLang="zh-CN" dirty="0"/>
          </a:p>
          <a:p>
            <a:pPr lvl="1"/>
            <a:r>
              <a:rPr lang="zh-CN" altLang="en-US" dirty="0"/>
              <a:t>栈底是固定不变的，而栈顶却是随着数据的入栈和出栈在不断变化。</a:t>
            </a:r>
            <a:endParaRPr lang="en-US" altLang="zh-CN" dirty="0"/>
          </a:p>
          <a:p>
            <a:r>
              <a:rPr lang="zh-CN" altLang="en-US" dirty="0"/>
              <a:t>堆栈指针</a:t>
            </a:r>
            <a:r>
              <a:rPr lang="en-US" altLang="zh-CN" dirty="0"/>
              <a:t>(stack pointer</a:t>
            </a:r>
            <a:r>
              <a:rPr lang="zh-CN" altLang="en-US" dirty="0"/>
              <a:t>，简称</a:t>
            </a:r>
            <a:r>
              <a:rPr lang="en-US" altLang="zh-CN" dirty="0"/>
              <a:t>SP)</a:t>
            </a:r>
            <a:r>
              <a:rPr lang="zh-CN" altLang="en-US" dirty="0"/>
              <a:t>：为了表示栈顶的位置，有一个寄存器或存储器单元用于指出栈顶的地址</a:t>
            </a:r>
            <a:endParaRPr lang="en-US" altLang="zh-CN"/>
          </a:p>
          <a:p>
            <a:pPr lvl="1"/>
            <a:r>
              <a:rPr lang="zh-CN" altLang="en-US"/>
              <a:t>任何</a:t>
            </a:r>
            <a:r>
              <a:rPr lang="zh-CN" altLang="en-US" dirty="0"/>
              <a:t>堆栈操作只能在栈顶进行。</a:t>
            </a:r>
          </a:p>
          <a:p>
            <a:endParaRPr lang="en-US" dirty="0"/>
          </a:p>
        </p:txBody>
      </p:sp>
    </p:spTree>
    <p:extLst>
      <p:ext uri="{BB962C8B-B14F-4D97-AF65-F5344CB8AC3E}">
        <p14:creationId xmlns:p14="http://schemas.microsoft.com/office/powerpoint/2010/main" val="380847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normAutofit/>
          </a:bodyPr>
          <a:lstStyle/>
          <a:p>
            <a:r>
              <a:rPr lang="zh-CN" altLang="en-US" dirty="0"/>
              <a:t>在堆栈结构的计算机中，用来提供操作数和保存运算结果的主要存储区</a:t>
            </a:r>
            <a:endParaRPr lang="en-US" altLang="zh-CN" dirty="0"/>
          </a:p>
          <a:p>
            <a:pPr lvl="1"/>
            <a:r>
              <a:rPr lang="zh-CN" altLang="en-US" dirty="0"/>
              <a:t>大多数指令</a:t>
            </a:r>
            <a:r>
              <a:rPr lang="en-US" altLang="zh-CN" dirty="0"/>
              <a:t>(</a:t>
            </a:r>
            <a:r>
              <a:rPr lang="zh-CN" altLang="en-US" dirty="0"/>
              <a:t>包括运算指令</a:t>
            </a:r>
            <a:r>
              <a:rPr lang="en-US" altLang="zh-CN" dirty="0"/>
              <a:t>)</a:t>
            </a:r>
            <a:r>
              <a:rPr lang="zh-CN" altLang="en-US" dirty="0"/>
              <a:t>通过访问堆栈来获得所需的操作数或把操作结果存入堆栈中</a:t>
            </a:r>
            <a:endParaRPr lang="en-US" altLang="zh-CN" dirty="0"/>
          </a:p>
          <a:p>
            <a:r>
              <a:rPr lang="zh-CN" altLang="en-US" dirty="0"/>
              <a:t>在一般计算机中，用来暂存中断和子程序调用时现场数据及返回地址，用于访问堆栈的指令只有压入</a:t>
            </a:r>
            <a:r>
              <a:rPr lang="en-US" altLang="zh-CN" dirty="0"/>
              <a:t>(</a:t>
            </a:r>
            <a:r>
              <a:rPr lang="zh-CN" altLang="en-US" dirty="0"/>
              <a:t>即进栈</a:t>
            </a:r>
            <a:r>
              <a:rPr lang="en-US" altLang="zh-CN" dirty="0"/>
              <a:t>)</a:t>
            </a:r>
            <a:r>
              <a:rPr lang="zh-CN" altLang="en-US" dirty="0"/>
              <a:t>和弹出</a:t>
            </a:r>
            <a:r>
              <a:rPr lang="en-US" altLang="zh-CN" dirty="0"/>
              <a:t>(</a:t>
            </a:r>
            <a:r>
              <a:rPr lang="zh-CN" altLang="en-US" dirty="0"/>
              <a:t>即退栈</a:t>
            </a:r>
            <a:r>
              <a:rPr lang="en-US" altLang="zh-CN" dirty="0"/>
              <a:t>)</a:t>
            </a:r>
            <a:r>
              <a:rPr lang="zh-CN" altLang="en-US" dirty="0"/>
              <a:t>两种</a:t>
            </a:r>
            <a:endParaRPr lang="en-US" altLang="zh-CN" dirty="0"/>
          </a:p>
          <a:p>
            <a:pPr lvl="1"/>
            <a:r>
              <a:rPr lang="zh-CN" altLang="en-US" dirty="0"/>
              <a:t>压入指令</a:t>
            </a:r>
            <a:r>
              <a:rPr lang="en-US" altLang="zh-CN" dirty="0"/>
              <a:t>(PUSH)</a:t>
            </a:r>
            <a:r>
              <a:rPr lang="zh-CN" altLang="en-US" dirty="0"/>
              <a:t>是把指定的操作数送入堆栈的栈顶</a:t>
            </a:r>
            <a:endParaRPr lang="en-US" altLang="zh-CN" dirty="0"/>
          </a:p>
          <a:p>
            <a:pPr lvl="1"/>
            <a:r>
              <a:rPr lang="zh-CN" altLang="en-US" dirty="0"/>
              <a:t>弹出指令</a:t>
            </a:r>
            <a:r>
              <a:rPr lang="en-US" altLang="zh-CN" dirty="0"/>
              <a:t>(POP)</a:t>
            </a:r>
            <a:r>
              <a:rPr lang="zh-CN" altLang="en-US" dirty="0"/>
              <a:t>的操作刚好相反，是把栈顶的数据取出，送到指令所指定的目的地。</a:t>
            </a:r>
            <a:endParaRPr lang="en-US" dirty="0"/>
          </a:p>
        </p:txBody>
      </p:sp>
    </p:spTree>
    <p:extLst>
      <p:ext uri="{BB962C8B-B14F-4D97-AF65-F5344CB8AC3E}">
        <p14:creationId xmlns:p14="http://schemas.microsoft.com/office/powerpoint/2010/main" val="1406630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normAutofit/>
          </a:bodyPr>
          <a:lstStyle/>
          <a:p>
            <a:r>
              <a:rPr lang="zh-CN" altLang="en-US" dirty="0"/>
              <a:t>在一般的计算机中，堆栈从高地址向低地址扩展，即栈底的地址总是大于或等于栈顶的地址</a:t>
            </a:r>
            <a:r>
              <a:rPr lang="en-US" altLang="zh-CN" dirty="0"/>
              <a:t>(</a:t>
            </a:r>
            <a:r>
              <a:rPr lang="zh-CN" altLang="en-US" dirty="0"/>
              <a:t>也有少数计算机刚好相反</a:t>
            </a:r>
            <a:r>
              <a:rPr lang="en-US" altLang="zh-CN" dirty="0"/>
              <a:t>)</a:t>
            </a:r>
            <a:r>
              <a:rPr lang="zh-CN" altLang="en-US" dirty="0"/>
              <a:t>。</a:t>
            </a:r>
            <a:endParaRPr lang="en-US" altLang="zh-CN" dirty="0"/>
          </a:p>
          <a:p>
            <a:r>
              <a:rPr lang="zh-CN" altLang="de-DE" dirty="0"/>
              <a:t>压栈指令： </a:t>
            </a:r>
            <a:r>
              <a:rPr lang="de-DE" altLang="zh-CN" dirty="0"/>
              <a:t>PUSH   OPR</a:t>
            </a:r>
            <a:br>
              <a:rPr lang="de-DE" altLang="zh-CN" dirty="0"/>
            </a:br>
            <a:r>
              <a:rPr lang="zh-CN" altLang="de-DE" dirty="0"/>
              <a:t>操作</a:t>
            </a:r>
            <a:r>
              <a:rPr lang="de-DE" altLang="zh-CN" dirty="0"/>
              <a:t>: (SP)-2 </a:t>
            </a:r>
            <a:r>
              <a:rPr lang="de-DE" altLang="zh-CN" dirty="0">
                <a:sym typeface="Wingdings"/>
              </a:rPr>
              <a:t></a:t>
            </a:r>
            <a:r>
              <a:rPr lang="de-DE" altLang="zh-CN" dirty="0"/>
              <a:t> SP</a:t>
            </a:r>
            <a:br>
              <a:rPr lang="de-DE" altLang="zh-CN" dirty="0"/>
            </a:br>
            <a:r>
              <a:rPr lang="de-DE" altLang="zh-CN" dirty="0"/>
              <a:t>           OPR </a:t>
            </a:r>
            <a:r>
              <a:rPr lang="de-DE" altLang="zh-CN" dirty="0">
                <a:sym typeface="Wingdings"/>
              </a:rPr>
              <a:t></a:t>
            </a:r>
            <a:r>
              <a:rPr lang="de-DE" altLang="zh-CN" dirty="0"/>
              <a:t> </a:t>
            </a:r>
            <a:r>
              <a:rPr lang="en-US" altLang="zh-CN" dirty="0"/>
              <a:t>(</a:t>
            </a:r>
            <a:r>
              <a:rPr lang="de-DE" altLang="zh-CN" dirty="0"/>
              <a:t>SP)</a:t>
            </a:r>
          </a:p>
          <a:p>
            <a:r>
              <a:rPr lang="zh-CN" altLang="de-DE" dirty="0"/>
              <a:t>弹出指令： </a:t>
            </a:r>
            <a:r>
              <a:rPr lang="de-DE" altLang="zh-CN" dirty="0"/>
              <a:t>POP   OPR</a:t>
            </a:r>
            <a:br>
              <a:rPr lang="de-DE" altLang="zh-CN" dirty="0"/>
            </a:br>
            <a:r>
              <a:rPr lang="zh-CN" altLang="de-DE" dirty="0"/>
              <a:t>操作</a:t>
            </a:r>
            <a:r>
              <a:rPr lang="de-DE" altLang="zh-CN"/>
              <a:t>: ((SP)) </a:t>
            </a:r>
            <a:r>
              <a:rPr lang="de-DE" altLang="zh-CN" dirty="0">
                <a:sym typeface="Wingdings"/>
              </a:rPr>
              <a:t></a:t>
            </a:r>
            <a:r>
              <a:rPr lang="de-DE" altLang="zh-CN" dirty="0"/>
              <a:t> OPR</a:t>
            </a:r>
            <a:br>
              <a:rPr lang="de-DE" altLang="zh-CN" dirty="0"/>
            </a:br>
            <a:r>
              <a:rPr lang="de-DE" altLang="zh-CN" dirty="0"/>
              <a:t>           (SP)+2 </a:t>
            </a:r>
            <a:r>
              <a:rPr lang="de-DE" altLang="zh-CN" dirty="0">
                <a:sym typeface="Wingdings"/>
              </a:rPr>
              <a:t></a:t>
            </a:r>
            <a:r>
              <a:rPr lang="de-DE" altLang="zh-CN" dirty="0"/>
              <a:t> SP</a:t>
            </a:r>
          </a:p>
          <a:p>
            <a:endParaRPr lang="zh-CN" altLang="en-US" dirty="0"/>
          </a:p>
          <a:p>
            <a:endParaRPr lang="en-US" dirty="0"/>
          </a:p>
        </p:txBody>
      </p:sp>
    </p:spTree>
    <p:extLst>
      <p:ext uri="{BB962C8B-B14F-4D97-AF65-F5344CB8AC3E}">
        <p14:creationId xmlns:p14="http://schemas.microsoft.com/office/powerpoint/2010/main" val="1745415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lstStyle/>
          <a:p>
            <a:r>
              <a:rPr lang="zh-CN" altLang="en-US" dirty="0"/>
              <a:t>由于堆栈具有先进后出的性质，因而在中断、子程序调用过程中广泛用于保存返回地址、状态标志及现场信息。</a:t>
            </a:r>
            <a:endParaRPr lang="en-US" altLang="zh-CN" dirty="0"/>
          </a:p>
          <a:p>
            <a:r>
              <a:rPr lang="zh-CN" altLang="en-US" dirty="0"/>
              <a:t>假设有一主程序</a:t>
            </a:r>
            <a:r>
              <a:rPr lang="en-US" altLang="zh-CN" dirty="0"/>
              <a:t>M</a:t>
            </a:r>
            <a:r>
              <a:rPr lang="zh-CN" altLang="en-US" dirty="0"/>
              <a:t>和两个子程序</a:t>
            </a:r>
            <a:r>
              <a:rPr lang="en-US" altLang="zh-CN" dirty="0"/>
              <a:t>A</a:t>
            </a:r>
            <a:r>
              <a:rPr lang="zh-CN" altLang="en-US" dirty="0"/>
              <a:t>，</a:t>
            </a:r>
            <a:r>
              <a:rPr lang="en-US" altLang="zh-CN" dirty="0"/>
              <a:t>B</a:t>
            </a:r>
            <a:r>
              <a:rPr lang="zh-CN" altLang="en-US" dirty="0"/>
              <a:t>，它们的调用关系是</a:t>
            </a:r>
            <a:r>
              <a:rPr lang="en-US" altLang="zh-CN" dirty="0"/>
              <a:t>M</a:t>
            </a:r>
            <a:r>
              <a:rPr lang="zh-CN" altLang="en-US" dirty="0"/>
              <a:t>调用</a:t>
            </a:r>
            <a:r>
              <a:rPr lang="en-US" altLang="zh-CN" dirty="0"/>
              <a:t>A</a:t>
            </a:r>
            <a:r>
              <a:rPr lang="zh-CN" altLang="en-US" dirty="0"/>
              <a:t>，</a:t>
            </a:r>
            <a:r>
              <a:rPr lang="en-US" altLang="zh-CN" dirty="0"/>
              <a:t>A</a:t>
            </a:r>
            <a:r>
              <a:rPr lang="zh-CN" altLang="en-US" dirty="0"/>
              <a:t>又调用</a:t>
            </a:r>
            <a:r>
              <a:rPr lang="en-US" altLang="zh-CN" dirty="0"/>
              <a:t>B</a:t>
            </a:r>
            <a:r>
              <a:rPr lang="zh-CN" altLang="en-US" dirty="0"/>
              <a:t>。 </a:t>
            </a:r>
          </a:p>
          <a:p>
            <a:endParaRPr lang="en-US" dirty="0"/>
          </a:p>
        </p:txBody>
      </p:sp>
      <p:pic>
        <p:nvPicPr>
          <p:cNvPr id="38913" name="Picture 1" descr="e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4001294"/>
            <a:ext cx="3657600" cy="271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51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系列</a:t>
            </a:r>
            <a:r>
              <a:rPr lang="en-US" altLang="zh-CN" dirty="0"/>
              <a:t>(series)</a:t>
            </a:r>
            <a:r>
              <a:rPr lang="zh-CN" altLang="en-US" dirty="0"/>
              <a:t>计算机</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60</a:t>
            </a:r>
            <a:r>
              <a:rPr lang="zh-CN" altLang="en-US" dirty="0"/>
              <a:t>年代出现了系列</a:t>
            </a:r>
            <a:r>
              <a:rPr lang="en-US" altLang="zh-CN" dirty="0"/>
              <a:t>(series)</a:t>
            </a:r>
            <a:r>
              <a:rPr lang="zh-CN" altLang="en-US" dirty="0"/>
              <a:t>计算机</a:t>
            </a:r>
            <a:endParaRPr lang="en-US" altLang="zh-CN" dirty="0"/>
          </a:p>
          <a:p>
            <a:pPr lvl="1"/>
            <a:r>
              <a:rPr lang="zh-CN" altLang="en-US" dirty="0"/>
              <a:t>软件价格不断提高，为了继承已有的软件，减少软件的开发费用，希望各机器上的软件能够兼容</a:t>
            </a:r>
            <a:endParaRPr lang="en-US" altLang="zh-CN" dirty="0"/>
          </a:p>
          <a:p>
            <a:r>
              <a:rPr lang="zh-CN" altLang="en-US" dirty="0"/>
              <a:t>系列计算机：基本指令系统相同，基本体系结构相同的一系列计算机</a:t>
            </a:r>
            <a:endParaRPr lang="en-US" altLang="zh-CN" dirty="0"/>
          </a:p>
          <a:p>
            <a:pPr lvl="1"/>
            <a:r>
              <a:rPr lang="zh-CN" altLang="en-US" dirty="0"/>
              <a:t>如</a:t>
            </a:r>
            <a:r>
              <a:rPr lang="en-US" altLang="zh-CN" dirty="0"/>
              <a:t>IBM 370</a:t>
            </a:r>
            <a:r>
              <a:rPr lang="zh-CN" altLang="en-US" dirty="0"/>
              <a:t>系列，</a:t>
            </a:r>
            <a:r>
              <a:rPr lang="en-US" altLang="zh-CN" dirty="0"/>
              <a:t>VAX-11</a:t>
            </a:r>
            <a:r>
              <a:rPr lang="zh-CN" altLang="en-US" dirty="0"/>
              <a:t>系列，</a:t>
            </a:r>
            <a:r>
              <a:rPr lang="en-US" altLang="zh-CN" dirty="0"/>
              <a:t>IBMPC  (XT/AT/286/386/486/Pentium)</a:t>
            </a:r>
            <a:r>
              <a:rPr lang="zh-CN" altLang="en-US" dirty="0"/>
              <a:t>微机系列</a:t>
            </a:r>
            <a:endParaRPr lang="en-US" altLang="zh-CN" dirty="0"/>
          </a:p>
          <a:p>
            <a:pPr lvl="1"/>
            <a:r>
              <a:rPr lang="zh-CN" altLang="en-US" dirty="0"/>
              <a:t>有多种型号，各型号的基本结构相同，推出的时间不同，所采用的器件也不同，在结构和性能上可以有很大差异</a:t>
            </a:r>
            <a:endParaRPr lang="en-US" altLang="zh-CN" dirty="0"/>
          </a:p>
          <a:p>
            <a:r>
              <a:rPr lang="zh-CN" altLang="en-US" dirty="0"/>
              <a:t>系列机能解决软件兼容问题的必要条件</a:t>
            </a:r>
            <a:endParaRPr lang="en-US" altLang="zh-CN" dirty="0"/>
          </a:p>
          <a:p>
            <a:pPr lvl="1"/>
            <a:r>
              <a:rPr lang="zh-CN" altLang="en-US" dirty="0"/>
              <a:t>该系列的各机种有共同的指令集</a:t>
            </a:r>
            <a:endParaRPr lang="en-US" altLang="zh-CN" dirty="0"/>
          </a:p>
          <a:p>
            <a:pPr lvl="1"/>
            <a:r>
              <a:rPr lang="zh-CN" altLang="en-US" dirty="0"/>
              <a:t>新推出的机种的指令系统一定包含旧机种的所有指令</a:t>
            </a:r>
          </a:p>
        </p:txBody>
      </p:sp>
    </p:spTree>
    <p:extLst>
      <p:ext uri="{BB962C8B-B14F-4D97-AF65-F5344CB8AC3E}">
        <p14:creationId xmlns:p14="http://schemas.microsoft.com/office/powerpoint/2010/main" val="1794659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堆栈及堆栈操作指令</a:t>
            </a:r>
            <a:endParaRPr lang="en-US"/>
          </a:p>
        </p:txBody>
      </p:sp>
      <p:sp>
        <p:nvSpPr>
          <p:cNvPr id="3" name="Content Placeholder 2"/>
          <p:cNvSpPr>
            <a:spLocks noGrp="1"/>
          </p:cNvSpPr>
          <p:nvPr>
            <p:ph idx="1"/>
          </p:nvPr>
        </p:nvSpPr>
        <p:spPr/>
        <p:txBody>
          <a:bodyPr>
            <a:normAutofit/>
          </a:bodyPr>
          <a:lstStyle/>
          <a:p>
            <a:r>
              <a:rPr lang="zh-CN" altLang="en-US" dirty="0"/>
              <a:t>堆栈还有一个重要的作用，就是用于子程序调用时参数的传递</a:t>
            </a:r>
            <a:endParaRPr lang="en-US" altLang="zh-CN" dirty="0"/>
          </a:p>
          <a:p>
            <a:pPr lvl="1"/>
            <a:r>
              <a:rPr lang="zh-CN" altLang="en-US" dirty="0"/>
              <a:t>在不同语言</a:t>
            </a:r>
            <a:r>
              <a:rPr lang="en-US" altLang="zh-CN" dirty="0"/>
              <a:t>(</a:t>
            </a:r>
            <a:r>
              <a:rPr lang="zh-CN" altLang="en-US" dirty="0"/>
              <a:t>如</a:t>
            </a:r>
            <a:r>
              <a:rPr lang="en-US" altLang="zh-CN" dirty="0"/>
              <a:t>Pascal</a:t>
            </a:r>
            <a:r>
              <a:rPr lang="zh-CN" altLang="en-US" dirty="0"/>
              <a:t>语言和汇编语言</a:t>
            </a:r>
            <a:r>
              <a:rPr lang="en-US" altLang="zh-CN" dirty="0"/>
              <a:t>)</a:t>
            </a:r>
            <a:r>
              <a:rPr lang="zh-CN" altLang="en-US" dirty="0"/>
              <a:t>程序之间相互调用过程中，使用堆栈来传递参数更加普遍。</a:t>
            </a:r>
            <a:endParaRPr lang="en-US" altLang="zh-CN" dirty="0"/>
          </a:p>
          <a:p>
            <a:pPr lvl="1"/>
            <a:r>
              <a:rPr lang="zh-CN" altLang="en-US" dirty="0"/>
              <a:t>利用堆栈传递参数时，首先把所需传递的参数压入堆栈中，然后调用子程序。</a:t>
            </a:r>
            <a:endParaRPr lang="en-US" dirty="0"/>
          </a:p>
        </p:txBody>
      </p:sp>
    </p:spTree>
    <p:extLst>
      <p:ext uri="{BB962C8B-B14F-4D97-AF65-F5344CB8AC3E}">
        <p14:creationId xmlns:p14="http://schemas.microsoft.com/office/powerpoint/2010/main" val="771262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a:t>
            </a:r>
            <a:r>
              <a:rPr lang="en-US" altLang="zh-CN" dirty="0"/>
              <a:t>(I/O)</a:t>
            </a:r>
            <a:r>
              <a:rPr lang="zh-CN" altLang="en-US" dirty="0"/>
              <a:t>指令</a:t>
            </a:r>
            <a:endParaRPr lang="en-US" dirty="0"/>
          </a:p>
        </p:txBody>
      </p:sp>
      <p:sp>
        <p:nvSpPr>
          <p:cNvPr id="3" name="Content Placeholder 2"/>
          <p:cNvSpPr>
            <a:spLocks noGrp="1"/>
          </p:cNvSpPr>
          <p:nvPr>
            <p:ph idx="1"/>
          </p:nvPr>
        </p:nvSpPr>
        <p:spPr/>
        <p:txBody>
          <a:bodyPr>
            <a:normAutofit/>
          </a:bodyPr>
          <a:lstStyle/>
          <a:p>
            <a:r>
              <a:rPr lang="zh-CN" altLang="en-US" dirty="0"/>
              <a:t>计算机所处理的一切原始数据和所执行的程序</a:t>
            </a:r>
            <a:r>
              <a:rPr lang="en-US" altLang="zh-CN" dirty="0"/>
              <a:t>(</a:t>
            </a:r>
            <a:r>
              <a:rPr lang="zh-CN" altLang="en-US" dirty="0"/>
              <a:t>除了固化在</a:t>
            </a:r>
            <a:r>
              <a:rPr lang="en-US" altLang="zh-CN" dirty="0"/>
              <a:t>ROM</a:t>
            </a:r>
            <a:r>
              <a:rPr lang="zh-CN" altLang="en-US" dirty="0"/>
              <a:t>中的以外</a:t>
            </a:r>
            <a:r>
              <a:rPr lang="en-US" altLang="zh-CN" dirty="0"/>
              <a:t>)</a:t>
            </a:r>
            <a:r>
              <a:rPr lang="zh-CN" altLang="en-US" dirty="0"/>
              <a:t>均来自外部设备的输入，处理结果需通过外部设备输出</a:t>
            </a:r>
          </a:p>
          <a:p>
            <a:pPr>
              <a:buFontTx/>
              <a:buNone/>
            </a:pPr>
            <a:r>
              <a:rPr lang="en-US" altLang="zh-CN" dirty="0"/>
              <a:t>		         OP           REG	    A</a:t>
            </a:r>
          </a:p>
          <a:p>
            <a:pPr lvl="1"/>
            <a:r>
              <a:rPr lang="zh-CN" altLang="en-US" dirty="0"/>
              <a:t>其中</a:t>
            </a:r>
            <a:r>
              <a:rPr lang="en-US" altLang="zh-CN" dirty="0"/>
              <a:t>OP</a:t>
            </a:r>
            <a:r>
              <a:rPr lang="zh-CN" altLang="en-US" dirty="0"/>
              <a:t>是操作码，表示</a:t>
            </a:r>
            <a:r>
              <a:rPr lang="en-US" altLang="zh-CN" dirty="0"/>
              <a:t>I/O</a:t>
            </a:r>
            <a:r>
              <a:rPr lang="zh-CN" altLang="en-US" dirty="0"/>
              <a:t>指令</a:t>
            </a:r>
            <a:endParaRPr lang="en-US" altLang="zh-CN" dirty="0"/>
          </a:p>
          <a:p>
            <a:pPr lvl="1"/>
            <a:r>
              <a:rPr lang="en-US" altLang="zh-CN" dirty="0"/>
              <a:t>REG</a:t>
            </a:r>
            <a:r>
              <a:rPr lang="zh-CN" altLang="en-US" dirty="0"/>
              <a:t>是寄存器名，用于指定与外部设备交换数据的寄存器</a:t>
            </a:r>
            <a:endParaRPr lang="en-US" altLang="zh-CN" dirty="0"/>
          </a:p>
          <a:p>
            <a:pPr lvl="1"/>
            <a:r>
              <a:rPr lang="en-US" altLang="zh-CN" dirty="0"/>
              <a:t>A</a:t>
            </a:r>
            <a:r>
              <a:rPr lang="zh-CN" altLang="en-US" dirty="0"/>
              <a:t>是外部设备中的寄存器地址或设备码，其长度一般为</a:t>
            </a:r>
            <a:r>
              <a:rPr lang="en-US" altLang="zh-CN" dirty="0"/>
              <a:t>8</a:t>
            </a:r>
            <a:r>
              <a:rPr lang="zh-CN" altLang="en-US" dirty="0"/>
              <a:t>～</a:t>
            </a:r>
            <a:r>
              <a:rPr lang="en-US" altLang="zh-CN" dirty="0"/>
              <a:t>16</a:t>
            </a:r>
            <a:r>
              <a:rPr lang="zh-CN" altLang="en-US" dirty="0"/>
              <a:t>位，可以表示</a:t>
            </a:r>
            <a:r>
              <a:rPr lang="en-US" altLang="zh-CN" dirty="0"/>
              <a:t>256</a:t>
            </a:r>
            <a:r>
              <a:rPr lang="zh-CN" altLang="en-US" dirty="0"/>
              <a:t>～</a:t>
            </a:r>
            <a:r>
              <a:rPr lang="en-US" altLang="zh-CN" dirty="0"/>
              <a:t>64K</a:t>
            </a:r>
            <a:r>
              <a:rPr lang="zh-CN" altLang="en-US" dirty="0"/>
              <a:t>个设备寄存器</a:t>
            </a:r>
            <a:r>
              <a:rPr lang="en-US" altLang="zh-CN" dirty="0"/>
              <a:t>(</a:t>
            </a:r>
            <a:r>
              <a:rPr lang="zh-CN" altLang="en-US" dirty="0"/>
              <a:t>输入数据寄存器</a:t>
            </a:r>
            <a:r>
              <a:rPr lang="en-US" altLang="zh-CN" dirty="0"/>
              <a:t>/</a:t>
            </a:r>
            <a:r>
              <a:rPr lang="zh-CN" altLang="en-US" dirty="0"/>
              <a:t>输出数据寄存器</a:t>
            </a:r>
            <a:r>
              <a:rPr lang="en-US" altLang="zh-CN" dirty="0"/>
              <a:t>/</a:t>
            </a:r>
            <a:r>
              <a:rPr lang="zh-CN" altLang="en-US" dirty="0"/>
              <a:t>控制寄存器</a:t>
            </a:r>
            <a:r>
              <a:rPr lang="en-US" altLang="zh-CN" dirty="0"/>
              <a:t>)</a:t>
            </a:r>
            <a:r>
              <a:rPr lang="zh-CN" altLang="en-US" dirty="0"/>
              <a:t>。 </a:t>
            </a:r>
          </a:p>
          <a:p>
            <a:endParaRPr lang="en-US" dirty="0"/>
          </a:p>
        </p:txBody>
      </p:sp>
      <p:sp>
        <p:nvSpPr>
          <p:cNvPr id="4" name="Rectangle 4"/>
          <p:cNvSpPr>
            <a:spLocks noChangeArrowheads="1"/>
          </p:cNvSpPr>
          <p:nvPr/>
        </p:nvSpPr>
        <p:spPr bwMode="auto">
          <a:xfrm>
            <a:off x="1514475" y="3030433"/>
            <a:ext cx="4535488"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5"/>
          <p:cNvSpPr>
            <a:spLocks noChangeShapeType="1"/>
          </p:cNvSpPr>
          <p:nvPr/>
        </p:nvSpPr>
        <p:spPr bwMode="auto">
          <a:xfrm>
            <a:off x="2881313" y="3030433"/>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6"/>
          <p:cNvSpPr>
            <a:spLocks noChangeShapeType="1"/>
          </p:cNvSpPr>
          <p:nvPr/>
        </p:nvSpPr>
        <p:spPr bwMode="auto">
          <a:xfrm>
            <a:off x="4610100" y="3030433"/>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9384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a:t>
            </a:r>
            <a:r>
              <a:rPr lang="en-US" altLang="zh-CN" dirty="0"/>
              <a:t>(I/O)</a:t>
            </a:r>
            <a:r>
              <a:rPr lang="zh-CN" altLang="en-US" dirty="0"/>
              <a:t>指令</a:t>
            </a:r>
            <a:endParaRPr lang="en-US" dirty="0"/>
          </a:p>
        </p:txBody>
      </p:sp>
      <p:sp>
        <p:nvSpPr>
          <p:cNvPr id="3" name="Content Placeholder 2"/>
          <p:cNvSpPr>
            <a:spLocks noGrp="1"/>
          </p:cNvSpPr>
          <p:nvPr>
            <p:ph idx="1"/>
          </p:nvPr>
        </p:nvSpPr>
        <p:spPr/>
        <p:txBody>
          <a:bodyPr/>
          <a:lstStyle/>
          <a:p>
            <a:r>
              <a:rPr lang="zh-CN" altLang="en-US" dirty="0"/>
              <a:t>输入指令完成从</a:t>
            </a:r>
            <a:r>
              <a:rPr lang="en-US" altLang="zh-CN" dirty="0"/>
              <a:t>A</a:t>
            </a:r>
            <a:r>
              <a:rPr lang="zh-CN" altLang="en-US" dirty="0"/>
              <a:t>地址所指定的外部设备寄存器中读入一个数据到</a:t>
            </a:r>
            <a:r>
              <a:rPr lang="en-US" altLang="zh-CN" dirty="0"/>
              <a:t>REG</a:t>
            </a:r>
            <a:r>
              <a:rPr lang="zh-CN" altLang="en-US" dirty="0"/>
              <a:t>寄存器中</a:t>
            </a:r>
            <a:endParaRPr lang="en-US" altLang="zh-CN" dirty="0"/>
          </a:p>
          <a:p>
            <a:r>
              <a:rPr lang="zh-CN" altLang="en-US" dirty="0"/>
              <a:t>输出指令刚好相反，是把</a:t>
            </a:r>
            <a:r>
              <a:rPr lang="en-US" altLang="zh-CN" dirty="0"/>
              <a:t>REG</a:t>
            </a:r>
            <a:r>
              <a:rPr lang="zh-CN" altLang="en-US" dirty="0"/>
              <a:t>寄存器中的数据送到</a:t>
            </a:r>
            <a:r>
              <a:rPr lang="en-US" altLang="zh-CN" dirty="0"/>
              <a:t>A</a:t>
            </a:r>
            <a:r>
              <a:rPr lang="zh-CN" altLang="en-US" dirty="0"/>
              <a:t>地址所指定的外部设备寄存器中</a:t>
            </a:r>
            <a:endParaRPr lang="en-US" altLang="zh-CN" dirty="0"/>
          </a:p>
          <a:p>
            <a:r>
              <a:rPr lang="en-US" altLang="zh-CN" dirty="0"/>
              <a:t>I/O</a:t>
            </a:r>
            <a:r>
              <a:rPr lang="zh-CN" altLang="en-US" dirty="0"/>
              <a:t>指令还可用来发送和接收控制命令和回答信号，用以控制外部设备的工作。</a:t>
            </a:r>
          </a:p>
          <a:p>
            <a:r>
              <a:rPr lang="zh-CN" altLang="en-US" dirty="0"/>
              <a:t>有些计算机采用外部设备与存储器统一编址的方法把外部设备寄存器看成是存储器的某些单元，任何访问存储器的指令均可访问外部设备，因此不再专设</a:t>
            </a:r>
            <a:r>
              <a:rPr lang="en-US" altLang="zh-CN" dirty="0"/>
              <a:t>I/O</a:t>
            </a:r>
            <a:r>
              <a:rPr lang="zh-CN" altLang="en-US" dirty="0"/>
              <a:t>指令。</a:t>
            </a:r>
          </a:p>
          <a:p>
            <a:endParaRPr lang="en-US" dirty="0"/>
          </a:p>
        </p:txBody>
      </p:sp>
    </p:spTree>
    <p:extLst>
      <p:ext uri="{BB962C8B-B14F-4D97-AF65-F5344CB8AC3E}">
        <p14:creationId xmlns:p14="http://schemas.microsoft.com/office/powerpoint/2010/main" val="83634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特权指令</a:t>
            </a:r>
            <a:endParaRPr lang="en-US" dirty="0"/>
          </a:p>
        </p:txBody>
      </p:sp>
      <p:sp>
        <p:nvSpPr>
          <p:cNvPr id="3" name="Content Placeholder 2"/>
          <p:cNvSpPr>
            <a:spLocks noGrp="1"/>
          </p:cNvSpPr>
          <p:nvPr>
            <p:ph idx="1"/>
          </p:nvPr>
        </p:nvSpPr>
        <p:spPr/>
        <p:txBody>
          <a:bodyPr>
            <a:normAutofit/>
          </a:bodyPr>
          <a:lstStyle/>
          <a:p>
            <a:r>
              <a:rPr lang="zh-CN" altLang="en-US" dirty="0"/>
              <a:t>特权指令：某些指令使用不当会破坏系统或其他用户信息，只能用于操作系统或其他系统软件，而不提供给用户使用</a:t>
            </a:r>
          </a:p>
          <a:p>
            <a:pPr lvl="1"/>
            <a:r>
              <a:rPr lang="zh-CN" altLang="en-US" dirty="0"/>
              <a:t>在单用户、单任务的计算机中不一定需要，而在多用户、多任务的计算机系统中，是必不可少的</a:t>
            </a:r>
            <a:endParaRPr lang="en-US" altLang="zh-CN" dirty="0"/>
          </a:p>
          <a:p>
            <a:pPr lvl="1"/>
            <a:r>
              <a:rPr lang="zh-CN" altLang="en-US" dirty="0"/>
              <a:t>用于系统资源的分配和管理，包括改变系统的工作方式、检测用户的访问权限、修改虚拟存储器管理的段表、页表和完成任务的创建和切换等。</a:t>
            </a:r>
          </a:p>
          <a:p>
            <a:r>
              <a:rPr lang="zh-CN" altLang="en-US" dirty="0"/>
              <a:t>统一管理所有的外部设备，输入输出指令也作为特权指令，不允许用户直接使用。需输入输出时，可通过系统调用，由操作系统来完成。</a:t>
            </a:r>
          </a:p>
        </p:txBody>
      </p:sp>
    </p:spTree>
    <p:extLst>
      <p:ext uri="{BB962C8B-B14F-4D97-AF65-F5344CB8AC3E}">
        <p14:creationId xmlns:p14="http://schemas.microsoft.com/office/powerpoint/2010/main" val="1237543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其他指令</a:t>
            </a:r>
            <a:endParaRPr lang="en-US" dirty="0"/>
          </a:p>
        </p:txBody>
      </p:sp>
      <p:sp>
        <p:nvSpPr>
          <p:cNvPr id="3" name="Content Placeholder 2"/>
          <p:cNvSpPr>
            <a:spLocks noGrp="1"/>
          </p:cNvSpPr>
          <p:nvPr>
            <p:ph idx="1"/>
          </p:nvPr>
        </p:nvSpPr>
        <p:spPr/>
        <p:txBody>
          <a:bodyPr/>
          <a:lstStyle/>
          <a:p>
            <a:r>
              <a:rPr lang="en-US" altLang="zh-CN" dirty="0"/>
              <a:t>(1) </a:t>
            </a:r>
            <a:r>
              <a:rPr lang="zh-CN" altLang="en-US" dirty="0"/>
              <a:t>向量指令：对向量或矩阵数据运算的指令</a:t>
            </a:r>
            <a:endParaRPr lang="en-US" altLang="zh-CN" dirty="0"/>
          </a:p>
          <a:p>
            <a:r>
              <a:rPr lang="en-US" altLang="zh-CN" dirty="0"/>
              <a:t>(2) </a:t>
            </a:r>
            <a:r>
              <a:rPr lang="zh-CN" altLang="en-US" dirty="0"/>
              <a:t>多处理机指令：用于多处理机的指令</a:t>
            </a:r>
            <a:endParaRPr lang="en-US" altLang="zh-CN" dirty="0"/>
          </a:p>
          <a:p>
            <a:r>
              <a:rPr lang="en-US" altLang="zh-CN" dirty="0"/>
              <a:t>(3) </a:t>
            </a:r>
            <a:r>
              <a:rPr lang="zh-CN" altLang="en-US" dirty="0"/>
              <a:t>控制指令包括：等待指令、停机指令、空操作指令、开中断、关中断、置条件码指令等。</a:t>
            </a:r>
          </a:p>
          <a:p>
            <a:pPr lvl="1"/>
            <a:r>
              <a:rPr lang="zh-CN" altLang="en-US" dirty="0"/>
              <a:t>停机指令：当用户程序执行完毕时，可安排一条停机指令，此时机器不再继续执行程序</a:t>
            </a:r>
          </a:p>
          <a:p>
            <a:pPr lvl="1"/>
            <a:r>
              <a:rPr lang="zh-CN" altLang="en-US" dirty="0"/>
              <a:t>空操作指令：除了将程序计数器增量外，不进行其他操作。</a:t>
            </a:r>
          </a:p>
          <a:p>
            <a:endParaRPr lang="zh-CN" altLang="en-US" dirty="0"/>
          </a:p>
          <a:p>
            <a:endParaRPr lang="en-US" dirty="0"/>
          </a:p>
        </p:txBody>
      </p:sp>
    </p:spTree>
    <p:extLst>
      <p:ext uri="{BB962C8B-B14F-4D97-AF65-F5344CB8AC3E}">
        <p14:creationId xmlns:p14="http://schemas.microsoft.com/office/powerpoint/2010/main" val="1008415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sz="4800" dirty="0"/>
              <a:t>5.5</a:t>
            </a:r>
            <a:r>
              <a:rPr lang="zh-CN" altLang="en-US" sz="4800" dirty="0"/>
              <a:t> 精简指令系统计算机</a:t>
            </a:r>
            <a:r>
              <a:rPr lang="en-US" altLang="zh-CN" sz="4800" dirty="0"/>
              <a:t>(RISC)</a:t>
            </a:r>
            <a:r>
              <a:rPr lang="zh-CN" altLang="en-US" sz="4800" dirty="0"/>
              <a:t>和复杂指令系统计算机</a:t>
            </a:r>
            <a:r>
              <a:rPr lang="en-US" altLang="zh-CN" sz="4800" dirty="0"/>
              <a:t>(CISC) </a:t>
            </a:r>
            <a:endParaRPr lang="en-US" sz="48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6400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CISC</a:t>
            </a:r>
            <a:r>
              <a:rPr lang="zh-CN" altLang="en-US" dirty="0"/>
              <a:t>的特点</a:t>
            </a:r>
            <a:endParaRPr lang="en-US" dirty="0"/>
          </a:p>
        </p:txBody>
      </p:sp>
      <p:sp>
        <p:nvSpPr>
          <p:cNvPr id="3" name="Content Placeholder 2"/>
          <p:cNvSpPr>
            <a:spLocks noGrp="1"/>
          </p:cNvSpPr>
          <p:nvPr>
            <p:ph idx="1"/>
          </p:nvPr>
        </p:nvSpPr>
        <p:spPr/>
        <p:txBody>
          <a:bodyPr>
            <a:normAutofit/>
          </a:bodyPr>
          <a:lstStyle/>
          <a:p>
            <a:r>
              <a:rPr lang="zh-CN" altLang="en-US" dirty="0"/>
              <a:t>随着</a:t>
            </a:r>
            <a:r>
              <a:rPr lang="en-US" altLang="zh-CN" dirty="0"/>
              <a:t>VLSI</a:t>
            </a:r>
            <a:r>
              <a:rPr lang="zh-CN" altLang="en-US" dirty="0"/>
              <a:t>技术的发展，硬件成本不断下降，软件成本不断提高，在指令系统中增加更多的指令和复杂的指令，来提高操作系统的效率，并尽量缩短指令系统与高级语言的语义差别，以便于高级语言的编译和降低软件成本。</a:t>
            </a:r>
            <a:endParaRPr lang="en-US" altLang="zh-CN" dirty="0"/>
          </a:p>
          <a:p>
            <a:r>
              <a:rPr lang="zh-CN" altLang="en-US" dirty="0"/>
              <a:t>另外，为了做到程序兼容，同一系列计算机的新机器和高档机的指令系统只能扩充而不能减去任意一条，因此也促使指令系统越来越复杂，某些计算机的指令多达几百条。</a:t>
            </a:r>
            <a:endParaRPr lang="en-US" altLang="zh-CN" dirty="0"/>
          </a:p>
        </p:txBody>
      </p:sp>
    </p:spTree>
    <p:extLst>
      <p:ext uri="{BB962C8B-B14F-4D97-AF65-F5344CB8AC3E}">
        <p14:creationId xmlns:p14="http://schemas.microsoft.com/office/powerpoint/2010/main" val="58915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CISC</a:t>
            </a:r>
            <a:r>
              <a:rPr lang="zh-CN" altLang="en-US" dirty="0"/>
              <a:t>的特点</a:t>
            </a:r>
            <a:endParaRPr kumimoji="1" lang="zh-CN" altLang="en-US" dirty="0"/>
          </a:p>
        </p:txBody>
      </p:sp>
      <p:sp>
        <p:nvSpPr>
          <p:cNvPr id="3" name="Content Placeholder 2"/>
          <p:cNvSpPr>
            <a:spLocks noGrp="1"/>
          </p:cNvSpPr>
          <p:nvPr>
            <p:ph idx="1"/>
          </p:nvPr>
        </p:nvSpPr>
        <p:spPr/>
        <p:txBody>
          <a:bodyPr/>
          <a:lstStyle/>
          <a:p>
            <a:r>
              <a:rPr lang="zh-CN" altLang="en-US" dirty="0"/>
              <a:t>代表产品</a:t>
            </a:r>
            <a:endParaRPr lang="en-US" altLang="zh-CN" dirty="0"/>
          </a:p>
          <a:p>
            <a:pPr lvl="1"/>
            <a:r>
              <a:rPr lang="en-US" altLang="zh-CN" dirty="0"/>
              <a:t>DEC</a:t>
            </a:r>
            <a:r>
              <a:rPr lang="zh-CN" altLang="en-US" dirty="0"/>
              <a:t>公司的</a:t>
            </a:r>
            <a:r>
              <a:rPr lang="en-US" altLang="zh-CN" dirty="0"/>
              <a:t>VAX11/780</a:t>
            </a:r>
            <a:r>
              <a:rPr lang="zh-CN" altLang="en-US" dirty="0"/>
              <a:t>：</a:t>
            </a:r>
            <a:r>
              <a:rPr lang="en-US" altLang="zh-CN" dirty="0"/>
              <a:t>303</a:t>
            </a:r>
            <a:r>
              <a:rPr lang="zh-CN" altLang="en-US" dirty="0"/>
              <a:t>条指令、</a:t>
            </a:r>
            <a:r>
              <a:rPr lang="en-US" altLang="zh-CN" dirty="0"/>
              <a:t>18</a:t>
            </a:r>
            <a:r>
              <a:rPr lang="zh-CN" altLang="en-US" dirty="0"/>
              <a:t>种寻址方式</a:t>
            </a:r>
            <a:endParaRPr lang="en-US" altLang="zh-CN" dirty="0"/>
          </a:p>
          <a:p>
            <a:pPr lvl="1"/>
            <a:r>
              <a:rPr lang="en-US" altLang="zh-CN" dirty="0"/>
              <a:t>Intel</a:t>
            </a:r>
            <a:r>
              <a:rPr lang="zh-CN" altLang="en-US" dirty="0"/>
              <a:t>公司的</a:t>
            </a:r>
            <a:r>
              <a:rPr lang="en-US" altLang="zh-CN" dirty="0"/>
              <a:t>80x86</a:t>
            </a:r>
            <a:r>
              <a:rPr lang="zh-CN" altLang="en-US" dirty="0"/>
              <a:t>，</a:t>
            </a:r>
            <a:r>
              <a:rPr lang="en-US" altLang="zh-CN" dirty="0"/>
              <a:t>IBM</a:t>
            </a:r>
            <a:r>
              <a:rPr lang="zh-CN" altLang="en-US" dirty="0"/>
              <a:t>公司的大中型计算机</a:t>
            </a:r>
            <a:endParaRPr lang="en-US" altLang="zh-CN" dirty="0"/>
          </a:p>
          <a:p>
            <a:r>
              <a:rPr lang="zh-CN" altLang="en-US" dirty="0"/>
              <a:t>但是日趋庞大的指令系统不但使计算机的研制周期变长，而且增加了调试和维护的难度，还可能降低系统的性能。</a:t>
            </a:r>
          </a:p>
          <a:p>
            <a:endParaRPr kumimoji="1" lang="zh-CN" altLang="en-US" dirty="0"/>
          </a:p>
        </p:txBody>
      </p:sp>
    </p:spTree>
    <p:extLst>
      <p:ext uri="{BB962C8B-B14F-4D97-AF65-F5344CB8AC3E}">
        <p14:creationId xmlns:p14="http://schemas.microsoft.com/office/powerpoint/2010/main" val="1593291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的产生</a:t>
            </a:r>
            <a:endParaRPr kumimoji="1" lang="zh-CN" altLang="en-US" dirty="0"/>
          </a:p>
        </p:txBody>
      </p:sp>
      <p:sp>
        <p:nvSpPr>
          <p:cNvPr id="3" name="Content Placeholder 2"/>
          <p:cNvSpPr>
            <a:spLocks noGrp="1"/>
          </p:cNvSpPr>
          <p:nvPr>
            <p:ph idx="1"/>
          </p:nvPr>
        </p:nvSpPr>
        <p:spPr/>
        <p:txBody>
          <a:bodyPr/>
          <a:lstStyle/>
          <a:p>
            <a:r>
              <a:rPr lang="zh-CN" altLang="en-US" dirty="0"/>
              <a:t>精简指令系统计算机</a:t>
            </a:r>
            <a:r>
              <a:rPr lang="en-US" altLang="zh-CN" dirty="0"/>
              <a:t>(reduced instruction set computer</a:t>
            </a:r>
            <a:r>
              <a:rPr lang="zh-CN" altLang="en-US" dirty="0"/>
              <a:t>，简称</a:t>
            </a:r>
            <a:r>
              <a:rPr lang="en-US" altLang="zh-CN" dirty="0"/>
              <a:t>RISC) </a:t>
            </a:r>
          </a:p>
          <a:p>
            <a:r>
              <a:rPr lang="en-US" altLang="zh-CN" dirty="0"/>
              <a:t>1975</a:t>
            </a:r>
            <a:r>
              <a:rPr lang="zh-CN" altLang="en-US" dirty="0"/>
              <a:t>年</a:t>
            </a:r>
            <a:r>
              <a:rPr lang="en-US" altLang="zh-CN" dirty="0"/>
              <a:t>IBM</a:t>
            </a:r>
            <a:r>
              <a:rPr lang="zh-CN" altLang="en-US" dirty="0"/>
              <a:t>公司开始研究指令系统的合理性问题，</a:t>
            </a:r>
            <a:r>
              <a:rPr lang="en-US" altLang="zh-CN" dirty="0"/>
              <a:t>IBM</a:t>
            </a:r>
            <a:r>
              <a:rPr lang="zh-CN" altLang="en-US" dirty="0"/>
              <a:t>的</a:t>
            </a:r>
            <a:r>
              <a:rPr lang="en-US" altLang="zh-CN" dirty="0"/>
              <a:t>John </a:t>
            </a:r>
            <a:r>
              <a:rPr lang="en-US" altLang="zh-CN" dirty="0" err="1"/>
              <a:t>cocke</a:t>
            </a:r>
            <a:r>
              <a:rPr lang="zh-CN" altLang="en-US" dirty="0"/>
              <a:t>提出精简指令系统的想法</a:t>
            </a:r>
            <a:endParaRPr lang="en-US" altLang="zh-CN" dirty="0"/>
          </a:p>
          <a:p>
            <a:r>
              <a:rPr lang="zh-CN" altLang="en-US" dirty="0"/>
              <a:t>后来美国加州伯克莱大学的</a:t>
            </a:r>
            <a:r>
              <a:rPr lang="en-US" altLang="zh-CN" dirty="0"/>
              <a:t>RISC Ⅰ</a:t>
            </a:r>
            <a:r>
              <a:rPr lang="zh-CN" altLang="en-US" dirty="0"/>
              <a:t>和</a:t>
            </a:r>
            <a:r>
              <a:rPr lang="en-US" altLang="zh-CN" dirty="0"/>
              <a:t>RISC Ⅱ</a:t>
            </a:r>
            <a:r>
              <a:rPr lang="zh-CN" altLang="en-US" dirty="0"/>
              <a:t>机、斯坦福大学的</a:t>
            </a:r>
            <a:r>
              <a:rPr lang="en-US" altLang="zh-CN" dirty="0"/>
              <a:t>MIPS</a:t>
            </a:r>
            <a:r>
              <a:rPr lang="zh-CN" altLang="en-US" dirty="0"/>
              <a:t>机的研究成功，为</a:t>
            </a:r>
            <a:r>
              <a:rPr lang="en-US" altLang="zh-CN" dirty="0"/>
              <a:t>RISC</a:t>
            </a:r>
            <a:r>
              <a:rPr lang="zh-CN" altLang="en-US" dirty="0"/>
              <a:t>的诞生与发展起了很大作用</a:t>
            </a:r>
          </a:p>
          <a:p>
            <a:endParaRPr kumimoji="1" lang="zh-CN" altLang="en-US" dirty="0"/>
          </a:p>
        </p:txBody>
      </p:sp>
    </p:spTree>
    <p:extLst>
      <p:ext uri="{BB962C8B-B14F-4D97-AF65-F5344CB8AC3E}">
        <p14:creationId xmlns:p14="http://schemas.microsoft.com/office/powerpoint/2010/main" val="1691595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 </a:t>
            </a:r>
            <a:r>
              <a:rPr lang="zh-CN" altLang="en-US" dirty="0"/>
              <a:t>的产生</a:t>
            </a:r>
            <a:endParaRPr lang="en-US" dirty="0"/>
          </a:p>
        </p:txBody>
      </p:sp>
      <p:sp>
        <p:nvSpPr>
          <p:cNvPr id="3" name="Content Placeholder 2"/>
          <p:cNvSpPr>
            <a:spLocks noGrp="1"/>
          </p:cNvSpPr>
          <p:nvPr>
            <p:ph idx="1"/>
          </p:nvPr>
        </p:nvSpPr>
        <p:spPr/>
        <p:txBody>
          <a:bodyPr>
            <a:normAutofit/>
          </a:bodyPr>
          <a:lstStyle/>
          <a:p>
            <a:r>
              <a:rPr lang="zh-CN" altLang="en-US" dirty="0"/>
              <a:t>对</a:t>
            </a:r>
            <a:r>
              <a:rPr lang="en-US" altLang="zh-CN" dirty="0"/>
              <a:t>CISC</a:t>
            </a:r>
            <a:r>
              <a:rPr lang="zh-CN" altLang="en-US" dirty="0"/>
              <a:t>进行测试表明</a:t>
            </a:r>
            <a:endParaRPr lang="en-US" altLang="zh-CN" dirty="0"/>
          </a:p>
          <a:p>
            <a:pPr lvl="1"/>
            <a:r>
              <a:rPr lang="zh-CN" altLang="en-US" dirty="0"/>
              <a:t>最常用的简单指令，仅占指令总数的</a:t>
            </a:r>
            <a:r>
              <a:rPr lang="en-US" altLang="zh-CN" dirty="0"/>
              <a:t>20%</a:t>
            </a:r>
            <a:r>
              <a:rPr lang="zh-CN" altLang="en-US" dirty="0"/>
              <a:t>，出现频率</a:t>
            </a:r>
            <a:r>
              <a:rPr lang="en-US" altLang="zh-CN" dirty="0"/>
              <a:t>80%</a:t>
            </a:r>
          </a:p>
          <a:p>
            <a:pPr lvl="1"/>
            <a:r>
              <a:rPr lang="zh-CN" altLang="en-US" dirty="0"/>
              <a:t>较少使用复杂指令占指令总数</a:t>
            </a:r>
            <a:r>
              <a:rPr lang="en-US" altLang="zh-CN" dirty="0"/>
              <a:t>20%</a:t>
            </a:r>
            <a:r>
              <a:rPr lang="zh-CN" altLang="en-US" dirty="0"/>
              <a:t>，其微程序代码却占总代码的</a:t>
            </a:r>
            <a:r>
              <a:rPr lang="en-US" altLang="zh-CN" dirty="0"/>
              <a:t>80%</a:t>
            </a:r>
            <a:endParaRPr lang="zh-CN" altLang="en-US" dirty="0"/>
          </a:p>
          <a:p>
            <a:r>
              <a:rPr lang="zh-CN" altLang="en-US" dirty="0"/>
              <a:t>复杂的指令系统</a:t>
            </a:r>
            <a:endParaRPr lang="en-US" altLang="zh-CN" dirty="0"/>
          </a:p>
          <a:p>
            <a:pPr lvl="1"/>
            <a:r>
              <a:rPr lang="zh-CN" altLang="en-US" dirty="0"/>
              <a:t>增加硬件实现的复杂性</a:t>
            </a:r>
            <a:endParaRPr lang="en-US" altLang="zh-CN" dirty="0"/>
          </a:p>
          <a:p>
            <a:pPr lvl="1"/>
            <a:r>
              <a:rPr lang="zh-CN" altLang="en-US" dirty="0"/>
              <a:t>增加了研制时间和成本以及设计失误的可能性</a:t>
            </a:r>
            <a:endParaRPr lang="en-US" altLang="zh-CN" dirty="0"/>
          </a:p>
          <a:p>
            <a:pPr lvl="1"/>
            <a:r>
              <a:rPr lang="zh-CN" altLang="en-US" dirty="0"/>
              <a:t>很难实现流水线操作</a:t>
            </a:r>
            <a:endParaRPr lang="en-US" altLang="zh-CN" dirty="0"/>
          </a:p>
          <a:p>
            <a:pPr lvl="1"/>
            <a:r>
              <a:rPr lang="zh-CN" altLang="en-US" dirty="0"/>
              <a:t>降低了机器的速度。</a:t>
            </a:r>
            <a:endParaRPr lang="en-US" dirty="0"/>
          </a:p>
        </p:txBody>
      </p:sp>
    </p:spTree>
    <p:extLst>
      <p:ext uri="{BB962C8B-B14F-4D97-AF65-F5344CB8AC3E}">
        <p14:creationId xmlns:p14="http://schemas.microsoft.com/office/powerpoint/2010/main" val="206869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lstStyle/>
          <a:p>
            <a:r>
              <a:rPr lang="zh-CN" altLang="en-US" dirty="0"/>
              <a:t>硬件结构随着超大规模集成电路</a:t>
            </a:r>
            <a:r>
              <a:rPr lang="en-US" altLang="zh-CN" dirty="0"/>
              <a:t>(VLSI)</a:t>
            </a:r>
            <a:r>
              <a:rPr lang="zh-CN" altLang="en-US" dirty="0"/>
              <a:t>技术的飞速发展而越来越复杂化，其指令系统也趋于多用途、强功能化</a:t>
            </a:r>
            <a:endParaRPr lang="en-US" altLang="zh-CN" dirty="0"/>
          </a:p>
          <a:p>
            <a:r>
              <a:rPr lang="zh-CN" altLang="en-US" dirty="0"/>
              <a:t>指令系统的改进</a:t>
            </a:r>
            <a:endParaRPr lang="en-US" altLang="zh-CN" dirty="0"/>
          </a:p>
          <a:p>
            <a:pPr lvl="1"/>
            <a:r>
              <a:rPr lang="zh-CN" altLang="en-US" dirty="0"/>
              <a:t>缩小指令与高级语言的语义差异以及有利于操作系统的优化</a:t>
            </a:r>
            <a:endParaRPr lang="en-US" altLang="zh-CN" dirty="0"/>
          </a:p>
          <a:p>
            <a:pPr lvl="1"/>
            <a:r>
              <a:rPr lang="zh-CN" altLang="en-US" dirty="0"/>
              <a:t>为了便于操作系统的实现和优化，还设置有控制系统状态的特权指令、管理多道程序和多处理机系统的专用指令等。</a:t>
            </a:r>
            <a:endParaRPr lang="en-US" dirty="0"/>
          </a:p>
        </p:txBody>
      </p:sp>
    </p:spTree>
    <p:extLst>
      <p:ext uri="{BB962C8B-B14F-4D97-AF65-F5344CB8AC3E}">
        <p14:creationId xmlns:p14="http://schemas.microsoft.com/office/powerpoint/2010/main" val="1433016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的发展</a:t>
            </a:r>
            <a:endParaRPr kumimoji="1" lang="zh-CN" altLang="en-US" dirty="0"/>
          </a:p>
        </p:txBody>
      </p:sp>
      <p:sp>
        <p:nvSpPr>
          <p:cNvPr id="3" name="Content Placeholder 2"/>
          <p:cNvSpPr>
            <a:spLocks noGrp="1"/>
          </p:cNvSpPr>
          <p:nvPr>
            <p:ph idx="1"/>
          </p:nvPr>
        </p:nvSpPr>
        <p:spPr/>
        <p:txBody>
          <a:bodyPr/>
          <a:lstStyle/>
          <a:p>
            <a:r>
              <a:rPr kumimoji="1" lang="en-US" altLang="zh-CN" dirty="0"/>
              <a:t>1983</a:t>
            </a:r>
            <a:r>
              <a:rPr kumimoji="1" lang="zh-CN" altLang="en-US" dirty="0"/>
              <a:t>年，开始推出</a:t>
            </a:r>
            <a:r>
              <a:rPr kumimoji="1" lang="en-US" altLang="zh-CN" dirty="0"/>
              <a:t>RISC</a:t>
            </a:r>
            <a:r>
              <a:rPr kumimoji="1" lang="zh-CN" altLang="en-US" dirty="0"/>
              <a:t>产品，性价比较高</a:t>
            </a:r>
            <a:endParaRPr kumimoji="1" lang="en-US" altLang="zh-CN" dirty="0"/>
          </a:p>
          <a:p>
            <a:r>
              <a:rPr kumimoji="1" lang="en-US" altLang="zh-CN" dirty="0"/>
              <a:t>1987</a:t>
            </a:r>
            <a:r>
              <a:rPr kumimoji="1" lang="zh-CN" altLang="en-US" dirty="0"/>
              <a:t>年，</a:t>
            </a:r>
            <a:r>
              <a:rPr kumimoji="1" lang="en-US" altLang="zh-CN" dirty="0"/>
              <a:t>SUN</a:t>
            </a:r>
            <a:r>
              <a:rPr kumimoji="1" lang="zh-CN" altLang="en-US" dirty="0"/>
              <a:t>微系统公司用</a:t>
            </a:r>
            <a:r>
              <a:rPr kumimoji="1" lang="en-US" altLang="zh-CN" dirty="0"/>
              <a:t>SPARC</a:t>
            </a:r>
            <a:r>
              <a:rPr kumimoji="1" lang="zh-CN" altLang="en-US" dirty="0"/>
              <a:t>芯片构成工作站，销售额世界首位</a:t>
            </a:r>
            <a:endParaRPr kumimoji="1" lang="en-US" altLang="zh-CN" dirty="0"/>
          </a:p>
          <a:p>
            <a:r>
              <a:rPr lang="zh-CN" altLang="en-US" dirty="0"/>
              <a:t>影响最大的一些</a:t>
            </a:r>
            <a:r>
              <a:rPr lang="en-US" altLang="zh-CN" dirty="0"/>
              <a:t>RISC</a:t>
            </a:r>
            <a:r>
              <a:rPr lang="zh-CN" altLang="en-US" dirty="0"/>
              <a:t>芯片及推出该产品的公司：</a:t>
            </a:r>
            <a:endParaRPr lang="en-US" altLang="zh-CN" dirty="0"/>
          </a:p>
          <a:p>
            <a:endParaRPr kumimoji="1" lang="zh-CN" altLang="en-US" dirty="0"/>
          </a:p>
        </p:txBody>
      </p:sp>
      <p:graphicFrame>
        <p:nvGraphicFramePr>
          <p:cNvPr id="4" name="Group 115"/>
          <p:cNvGraphicFramePr>
            <a:graphicFrameLocks noGrp="1"/>
          </p:cNvGraphicFramePr>
          <p:nvPr>
            <p:extLst>
              <p:ext uri="{D42A27DB-BD31-4B8C-83A1-F6EECF244321}">
                <p14:modId xmlns:p14="http://schemas.microsoft.com/office/powerpoint/2010/main" val="280976938"/>
              </p:ext>
            </p:extLst>
          </p:nvPr>
        </p:nvGraphicFramePr>
        <p:xfrm>
          <a:off x="323850" y="3854369"/>
          <a:ext cx="8496300" cy="794376"/>
        </p:xfrm>
        <a:graphic>
          <a:graphicData uri="http://schemas.openxmlformats.org/drawingml/2006/table">
            <a:tbl>
              <a:tblPr/>
              <a:tblGrid>
                <a:gridCol w="865188">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439862">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gridCol w="1871662">
                  <a:extLst>
                    <a:ext uri="{9D8B030D-6E8A-4147-A177-3AD203B41FA5}">
                      <a16:colId xmlns:a16="http://schemas.microsoft.com/office/drawing/2014/main" val="20005"/>
                    </a:ext>
                  </a:extLst>
                </a:gridCol>
              </a:tblGrid>
              <a:tr h="378872">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charset="0"/>
                          <a:ea typeface="宋体" charset="-122"/>
                        </a:rPr>
                        <a:t>公司</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IBM</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DEC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HP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MIPS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SUN</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136">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宋体" charset="-122"/>
                        </a:rPr>
                        <a:t>产品</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Power PC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Alpha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HPPA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R10000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Ultra SPARC</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stretch>
            <a:fillRect/>
          </a:stretch>
        </p:blipFill>
        <p:spPr>
          <a:xfrm>
            <a:off x="7127917" y="4902131"/>
            <a:ext cx="1692233" cy="1692233"/>
          </a:xfrm>
          <a:prstGeom prst="rect">
            <a:avLst/>
          </a:prstGeom>
        </p:spPr>
      </p:pic>
      <p:pic>
        <p:nvPicPr>
          <p:cNvPr id="6" name="Picture 5"/>
          <p:cNvPicPr>
            <a:picLocks noChangeAspect="1"/>
          </p:cNvPicPr>
          <p:nvPr/>
        </p:nvPicPr>
        <p:blipFill>
          <a:blip r:embed="rId3"/>
          <a:stretch>
            <a:fillRect/>
          </a:stretch>
        </p:blipFill>
        <p:spPr>
          <a:xfrm>
            <a:off x="5324545" y="4780475"/>
            <a:ext cx="1899916" cy="1888042"/>
          </a:xfrm>
          <a:prstGeom prst="rect">
            <a:avLst/>
          </a:prstGeom>
        </p:spPr>
      </p:pic>
      <p:pic>
        <p:nvPicPr>
          <p:cNvPr id="7" name="Picture 6"/>
          <p:cNvPicPr>
            <a:picLocks noChangeAspect="1"/>
          </p:cNvPicPr>
          <p:nvPr/>
        </p:nvPicPr>
        <p:blipFill>
          <a:blip r:embed="rId4"/>
          <a:stretch>
            <a:fillRect/>
          </a:stretch>
        </p:blipFill>
        <p:spPr>
          <a:xfrm>
            <a:off x="1047998" y="4902131"/>
            <a:ext cx="1644731" cy="1644731"/>
          </a:xfrm>
          <a:prstGeom prst="rect">
            <a:avLst/>
          </a:prstGeom>
        </p:spPr>
      </p:pic>
      <p:pic>
        <p:nvPicPr>
          <p:cNvPr id="8" name="Picture 7"/>
          <p:cNvPicPr>
            <a:picLocks noChangeAspect="1"/>
          </p:cNvPicPr>
          <p:nvPr/>
        </p:nvPicPr>
        <p:blipFill>
          <a:blip r:embed="rId5"/>
          <a:stretch>
            <a:fillRect/>
          </a:stretch>
        </p:blipFill>
        <p:spPr>
          <a:xfrm>
            <a:off x="2677319" y="5028011"/>
            <a:ext cx="1440471" cy="1440471"/>
          </a:xfrm>
          <a:prstGeom prst="rect">
            <a:avLst/>
          </a:prstGeom>
        </p:spPr>
      </p:pic>
    </p:spTree>
    <p:extLst>
      <p:ext uri="{BB962C8B-B14F-4D97-AF65-F5344CB8AC3E}">
        <p14:creationId xmlns:p14="http://schemas.microsoft.com/office/powerpoint/2010/main" val="1783055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lang="en-US" dirty="0"/>
          </a:p>
        </p:txBody>
      </p:sp>
      <p:sp>
        <p:nvSpPr>
          <p:cNvPr id="3" name="Content Placeholder 2"/>
          <p:cNvSpPr>
            <a:spLocks noGrp="1"/>
          </p:cNvSpPr>
          <p:nvPr>
            <p:ph idx="1"/>
          </p:nvPr>
        </p:nvSpPr>
        <p:spPr/>
        <p:txBody>
          <a:bodyPr/>
          <a:lstStyle/>
          <a:p>
            <a:r>
              <a:rPr lang="zh-CN" altLang="en-US" dirty="0"/>
              <a:t>精简指令系统计算机的着眼点不是简单地放在简化指令系统上，而是通过简化指令使计算机的结构更加简单合理，从而提高运算速度。</a:t>
            </a:r>
          </a:p>
          <a:p>
            <a:r>
              <a:rPr lang="zh-CN" altLang="en-US" dirty="0"/>
              <a:t>计算机执行程序所需要的时间</a:t>
            </a:r>
            <a:r>
              <a:rPr lang="en-US" altLang="zh-CN" dirty="0"/>
              <a:t>P</a:t>
            </a:r>
            <a:r>
              <a:rPr lang="zh-CN" altLang="en-US" dirty="0"/>
              <a:t>可用下式表示：</a:t>
            </a:r>
          </a:p>
          <a:p>
            <a:pPr marL="0" indent="0">
              <a:buNone/>
            </a:pPr>
            <a:r>
              <a:rPr lang="zh-CN" altLang="en-US" dirty="0"/>
              <a:t>			</a:t>
            </a:r>
            <a:r>
              <a:rPr lang="en-US" altLang="zh-CN" dirty="0"/>
              <a:t>P=I×CPI×T</a:t>
            </a:r>
          </a:p>
          <a:p>
            <a:pPr lvl="1"/>
            <a:r>
              <a:rPr lang="en-US" altLang="zh-CN" dirty="0"/>
              <a:t>I</a:t>
            </a:r>
            <a:r>
              <a:rPr lang="zh-CN" altLang="en-US" dirty="0"/>
              <a:t>：高级语言程序编译后在机器上运行的指令数</a:t>
            </a:r>
            <a:endParaRPr lang="en-US" altLang="zh-CN" dirty="0"/>
          </a:p>
          <a:p>
            <a:pPr lvl="1"/>
            <a:r>
              <a:rPr lang="en-US" altLang="zh-CN" dirty="0"/>
              <a:t>CPI</a:t>
            </a:r>
            <a:r>
              <a:rPr lang="zh-CN" altLang="en-US" dirty="0"/>
              <a:t>：执行每条指令所需的平均周期数</a:t>
            </a:r>
            <a:endParaRPr lang="en-US" altLang="zh-CN" dirty="0"/>
          </a:p>
          <a:p>
            <a:pPr lvl="1"/>
            <a:r>
              <a:rPr lang="en-US" altLang="zh-CN" dirty="0"/>
              <a:t>T</a:t>
            </a:r>
            <a:r>
              <a:rPr lang="zh-CN" altLang="en-US" dirty="0"/>
              <a:t>：每个机器周期的时间。</a:t>
            </a:r>
            <a:endParaRPr lang="en-US" altLang="zh-CN" dirty="0"/>
          </a:p>
          <a:p>
            <a:endParaRPr lang="zh-CN" altLang="en-US" dirty="0"/>
          </a:p>
          <a:p>
            <a:endParaRPr lang="en-US" dirty="0"/>
          </a:p>
        </p:txBody>
      </p:sp>
    </p:spTree>
    <p:extLst>
      <p:ext uri="{BB962C8B-B14F-4D97-AF65-F5344CB8AC3E}">
        <p14:creationId xmlns:p14="http://schemas.microsoft.com/office/powerpoint/2010/main" val="1634988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zh-CN" altLang="en-US" dirty="0"/>
              <a:t>优先选取使用频率最高的一些简单指令，以及一些很有用但不复杂的指令，避免复杂指令。</a:t>
            </a:r>
          </a:p>
          <a:p>
            <a:pPr marL="514350" indent="-514350">
              <a:buFont typeface="+mj-lt"/>
              <a:buAutoNum type="arabicPeriod"/>
            </a:pPr>
            <a:r>
              <a:rPr lang="zh-CN" altLang="en-US" dirty="0"/>
              <a:t>指令长度固定，指令格式种类少，寻址方式种类少。指令之间各字段的划分比较一致，各字段的功能也比较规整。</a:t>
            </a:r>
          </a:p>
          <a:p>
            <a:pPr marL="514350" indent="-514350">
              <a:buFont typeface="+mj-lt"/>
              <a:buAutoNum type="arabicPeriod"/>
            </a:pPr>
            <a:r>
              <a:rPr lang="zh-CN" altLang="en-US" dirty="0"/>
              <a:t>只有取数</a:t>
            </a:r>
            <a:r>
              <a:rPr lang="en-US" altLang="zh-CN" dirty="0"/>
              <a:t>/</a:t>
            </a:r>
            <a:r>
              <a:rPr lang="zh-CN" altLang="en-US" dirty="0"/>
              <a:t>存数指令</a:t>
            </a:r>
            <a:r>
              <a:rPr lang="en-US" altLang="zh-CN" dirty="0"/>
              <a:t>(load/store)</a:t>
            </a:r>
            <a:r>
              <a:rPr lang="zh-CN" altLang="en-US" dirty="0"/>
              <a:t>访问存储器，其余指令的操作都在寄存器之间进行。</a:t>
            </a:r>
          </a:p>
          <a:p>
            <a:pPr lvl="1"/>
            <a:endParaRPr lang="zh-CN" altLang="en-US" dirty="0"/>
          </a:p>
          <a:p>
            <a:endParaRPr lang="en-US" dirty="0"/>
          </a:p>
        </p:txBody>
      </p:sp>
    </p:spTree>
    <p:extLst>
      <p:ext uri="{BB962C8B-B14F-4D97-AF65-F5344CB8AC3E}">
        <p14:creationId xmlns:p14="http://schemas.microsoft.com/office/powerpoint/2010/main" val="49661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kumimoji="1" lang="zh-CN" altLang="en-US" dirty="0"/>
          </a:p>
        </p:txBody>
      </p:sp>
      <p:sp>
        <p:nvSpPr>
          <p:cNvPr id="3" name="Content Placeholder 2"/>
          <p:cNvSpPr>
            <a:spLocks noGrp="1"/>
          </p:cNvSpPr>
          <p:nvPr>
            <p:ph idx="1"/>
          </p:nvPr>
        </p:nvSpPr>
        <p:spPr/>
        <p:txBody>
          <a:bodyPr/>
          <a:lstStyle/>
          <a:p>
            <a:pPr marL="514350" indent="-514350">
              <a:buFont typeface="+mj-lt"/>
              <a:buAutoNum type="arabicPeriod" startAt="4"/>
            </a:pPr>
            <a:r>
              <a:rPr lang="en-US" altLang="zh-CN" dirty="0"/>
              <a:t>CPU</a:t>
            </a:r>
            <a:r>
              <a:rPr lang="zh-CN" altLang="en-US" dirty="0"/>
              <a:t>中通用寄存器数量相当多。算术逻辑运算指令的操作数都在通用寄存器中存取。</a:t>
            </a:r>
            <a:endParaRPr lang="en-US" altLang="zh-CN" dirty="0"/>
          </a:p>
          <a:p>
            <a:pPr marL="514350" indent="-514350">
              <a:buFont typeface="+mj-lt"/>
              <a:buAutoNum type="arabicPeriod" startAt="4"/>
            </a:pPr>
            <a:r>
              <a:rPr lang="zh-CN" altLang="en-US" dirty="0"/>
              <a:t>大部分指令在一个或小于一个机器周期内完成。</a:t>
            </a:r>
            <a:endParaRPr lang="en-US" altLang="zh-CN" dirty="0"/>
          </a:p>
          <a:p>
            <a:pPr marL="514350" indent="-514350">
              <a:buFont typeface="+mj-lt"/>
              <a:buAutoNum type="arabicPeriod" startAt="4"/>
            </a:pPr>
            <a:r>
              <a:rPr lang="zh-CN" altLang="en-US" dirty="0"/>
              <a:t>以硬布线控制逻辑为主，不用或少用微码控制。</a:t>
            </a:r>
            <a:endParaRPr lang="en-US" altLang="zh-CN" dirty="0"/>
          </a:p>
          <a:p>
            <a:pPr marL="514350" indent="-514350">
              <a:buFont typeface="+mj-lt"/>
              <a:buAutoNum type="arabicPeriod" startAt="4"/>
            </a:pPr>
            <a:r>
              <a:rPr lang="zh-CN" altLang="en-US" dirty="0"/>
              <a:t>特别重视编译优化工作，以减少程序执行时间。</a:t>
            </a:r>
          </a:p>
        </p:txBody>
      </p:sp>
    </p:spTree>
    <p:extLst>
      <p:ext uri="{BB962C8B-B14F-4D97-AF65-F5344CB8AC3E}">
        <p14:creationId xmlns:p14="http://schemas.microsoft.com/office/powerpoint/2010/main" val="1050498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5.6</a:t>
            </a:r>
            <a:r>
              <a:rPr lang="zh-CN" altLang="en-US" dirty="0"/>
              <a:t> </a:t>
            </a:r>
            <a:r>
              <a:rPr lang="zh-CN" altLang="en-US"/>
              <a:t>指令系统举例</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1827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762000" y="228600"/>
            <a:ext cx="8080375" cy="1143000"/>
          </a:xfrm>
        </p:spPr>
        <p:txBody>
          <a:bodyPr/>
          <a:lstStyle/>
          <a:p>
            <a:r>
              <a:rPr lang="en-US" altLang="zh-CN"/>
              <a:t>SPARC</a:t>
            </a:r>
            <a:r>
              <a:rPr lang="zh-CN" altLang="en-US"/>
              <a:t>指令格式</a:t>
            </a:r>
          </a:p>
        </p:txBody>
      </p:sp>
      <p:sp>
        <p:nvSpPr>
          <p:cNvPr id="17411" name="Rectangle 3"/>
          <p:cNvSpPr>
            <a:spLocks noGrp="1" noRot="1" noChangeArrowheads="1"/>
          </p:cNvSpPr>
          <p:nvPr>
            <p:ph type="body" idx="1"/>
          </p:nvPr>
        </p:nvSpPr>
        <p:spPr>
          <a:xfrm>
            <a:off x="304800" y="1460500"/>
            <a:ext cx="8540750" cy="1054100"/>
          </a:xfrm>
        </p:spPr>
        <p:txBody>
          <a:bodyPr>
            <a:normAutofit fontScale="92500" lnSpcReduction="20000"/>
          </a:bodyPr>
          <a:lstStyle/>
          <a:p>
            <a:pPr marL="533400" indent="-533400">
              <a:lnSpc>
                <a:spcPct val="90000"/>
              </a:lnSpc>
            </a:pPr>
            <a:r>
              <a:rPr lang="en-US" altLang="zh-CN" sz="2800" dirty="0"/>
              <a:t>SPARC</a:t>
            </a:r>
            <a:r>
              <a:rPr lang="zh-CN" altLang="en-US" sz="2800" dirty="0"/>
              <a:t>指令字长</a:t>
            </a:r>
            <a:r>
              <a:rPr lang="en-US" altLang="zh-CN" sz="2800" dirty="0"/>
              <a:t>32</a:t>
            </a:r>
            <a:r>
              <a:rPr lang="zh-CN" altLang="en-US" sz="2800" dirty="0"/>
              <a:t>位，有</a:t>
            </a:r>
            <a:r>
              <a:rPr lang="en-US" altLang="zh-CN" sz="2800" dirty="0"/>
              <a:t>3</a:t>
            </a:r>
            <a:r>
              <a:rPr lang="zh-CN" altLang="en-US" sz="2800" dirty="0"/>
              <a:t>种指令格式，</a:t>
            </a:r>
            <a:r>
              <a:rPr lang="en-US" altLang="zh-CN" sz="2800" dirty="0"/>
              <a:t>6</a:t>
            </a:r>
            <a:r>
              <a:rPr lang="zh-CN" altLang="en-US" sz="2800" dirty="0"/>
              <a:t>种指令类型。</a:t>
            </a:r>
          </a:p>
          <a:p>
            <a:pPr marL="914400" lvl="1" indent="-457200">
              <a:lnSpc>
                <a:spcPct val="90000"/>
              </a:lnSpc>
            </a:pPr>
            <a:r>
              <a:rPr lang="en-US" altLang="zh-CN" sz="3200" dirty="0"/>
              <a:t>3</a:t>
            </a:r>
            <a:r>
              <a:rPr lang="zh-CN" altLang="en-US" sz="3200" dirty="0"/>
              <a:t>种指令格式</a:t>
            </a:r>
            <a:r>
              <a:rPr lang="zh-CN" altLang="en-US" sz="2400" dirty="0"/>
              <a:t>：</a:t>
            </a:r>
          </a:p>
          <a:p>
            <a:pPr marL="1295400" lvl="2" indent="-381000">
              <a:lnSpc>
                <a:spcPct val="90000"/>
              </a:lnSpc>
            </a:pPr>
            <a:r>
              <a:rPr lang="zh-CN" altLang="en-US" sz="2000" dirty="0"/>
              <a:t>１、</a:t>
            </a:r>
            <a:r>
              <a:rPr lang="en-US" altLang="zh-CN" sz="2000" dirty="0"/>
              <a:t>CALL</a:t>
            </a:r>
            <a:r>
              <a:rPr lang="zh-CN" altLang="en-US" sz="2000" dirty="0"/>
              <a:t>指令</a:t>
            </a:r>
          </a:p>
        </p:txBody>
      </p:sp>
      <p:grpSp>
        <p:nvGrpSpPr>
          <p:cNvPr id="17419" name="Group 11"/>
          <p:cNvGrpSpPr>
            <a:grpSpLocks/>
          </p:cNvGrpSpPr>
          <p:nvPr/>
        </p:nvGrpSpPr>
        <p:grpSpPr bwMode="auto">
          <a:xfrm>
            <a:off x="1066800" y="3200400"/>
            <a:ext cx="6781800" cy="747713"/>
            <a:chOff x="624" y="1776"/>
            <a:chExt cx="4272" cy="471"/>
          </a:xfrm>
        </p:grpSpPr>
        <p:sp>
          <p:nvSpPr>
            <p:cNvPr id="17412" name="Rectangle 4"/>
            <p:cNvSpPr>
              <a:spLocks noChangeArrowheads="1"/>
            </p:cNvSpPr>
            <p:nvPr/>
          </p:nvSpPr>
          <p:spPr bwMode="auto">
            <a:xfrm>
              <a:off x="720" y="177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14" name="Rectangle 6"/>
            <p:cNvSpPr>
              <a:spLocks noChangeArrowheads="1"/>
            </p:cNvSpPr>
            <p:nvPr/>
          </p:nvSpPr>
          <p:spPr bwMode="auto">
            <a:xfrm>
              <a:off x="1200" y="1776"/>
              <a:ext cx="355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Disp(30bits)</a:t>
              </a:r>
            </a:p>
          </p:txBody>
        </p:sp>
        <p:sp>
          <p:nvSpPr>
            <p:cNvPr id="17416" name="Text Box 8"/>
            <p:cNvSpPr txBox="1">
              <a:spLocks noChangeArrowheads="1"/>
            </p:cNvSpPr>
            <p:nvPr/>
          </p:nvSpPr>
          <p:spPr bwMode="auto">
            <a:xfrm>
              <a:off x="624"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17417" name="Text Box 9"/>
            <p:cNvSpPr txBox="1">
              <a:spLocks noChangeArrowheads="1"/>
            </p:cNvSpPr>
            <p:nvPr/>
          </p:nvSpPr>
          <p:spPr bwMode="auto">
            <a:xfrm>
              <a:off x="960"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17418" name="Text Box 10"/>
            <p:cNvSpPr txBox="1">
              <a:spLocks noChangeArrowheads="1"/>
            </p:cNvSpPr>
            <p:nvPr/>
          </p:nvSpPr>
          <p:spPr bwMode="auto">
            <a:xfrm>
              <a:off x="4608"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grpSp>
      <p:grpSp>
        <p:nvGrpSpPr>
          <p:cNvPr id="17440" name="Group 32"/>
          <p:cNvGrpSpPr>
            <a:grpSpLocks/>
          </p:cNvGrpSpPr>
          <p:nvPr/>
        </p:nvGrpSpPr>
        <p:grpSpPr bwMode="auto">
          <a:xfrm>
            <a:off x="1066800" y="4830763"/>
            <a:ext cx="6781800" cy="1128712"/>
            <a:chOff x="672" y="2592"/>
            <a:chExt cx="4272" cy="711"/>
          </a:xfrm>
        </p:grpSpPr>
        <p:sp>
          <p:nvSpPr>
            <p:cNvPr id="17421" name="Rectangle 13"/>
            <p:cNvSpPr>
              <a:spLocks noChangeArrowheads="1"/>
            </p:cNvSpPr>
            <p:nvPr/>
          </p:nvSpPr>
          <p:spPr bwMode="auto">
            <a:xfrm>
              <a:off x="768" y="2832"/>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22" name="Rectangle 14"/>
            <p:cNvSpPr>
              <a:spLocks noChangeArrowheads="1"/>
            </p:cNvSpPr>
            <p:nvPr/>
          </p:nvSpPr>
          <p:spPr bwMode="auto">
            <a:xfrm>
              <a:off x="3264" y="2832"/>
              <a:ext cx="15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Disp(22bits)</a:t>
              </a:r>
            </a:p>
          </p:txBody>
        </p:sp>
        <p:sp>
          <p:nvSpPr>
            <p:cNvPr id="17423" name="Text Box 15"/>
            <p:cNvSpPr txBox="1">
              <a:spLocks noChangeArrowheads="1"/>
            </p:cNvSpPr>
            <p:nvPr/>
          </p:nvSpPr>
          <p:spPr bwMode="auto">
            <a:xfrm>
              <a:off x="672"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17424" name="Text Box 16"/>
            <p:cNvSpPr txBox="1">
              <a:spLocks noChangeArrowheads="1"/>
            </p:cNvSpPr>
            <p:nvPr/>
          </p:nvSpPr>
          <p:spPr bwMode="auto">
            <a:xfrm>
              <a:off x="1008"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17425" name="Text Box 17"/>
            <p:cNvSpPr txBox="1">
              <a:spLocks noChangeArrowheads="1"/>
            </p:cNvSpPr>
            <p:nvPr/>
          </p:nvSpPr>
          <p:spPr bwMode="auto">
            <a:xfrm>
              <a:off x="4656"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sp>
          <p:nvSpPr>
            <p:cNvPr id="17426" name="Rectangle 18"/>
            <p:cNvSpPr>
              <a:spLocks noChangeArrowheads="1"/>
            </p:cNvSpPr>
            <p:nvPr/>
          </p:nvSpPr>
          <p:spPr bwMode="auto">
            <a:xfrm>
              <a:off x="768" y="2592"/>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27" name="Rectangle 19"/>
            <p:cNvSpPr>
              <a:spLocks noChangeArrowheads="1"/>
            </p:cNvSpPr>
            <p:nvPr/>
          </p:nvSpPr>
          <p:spPr bwMode="auto">
            <a:xfrm>
              <a:off x="3264" y="2592"/>
              <a:ext cx="15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imm(22bits)</a:t>
              </a:r>
            </a:p>
          </p:txBody>
        </p:sp>
        <p:sp>
          <p:nvSpPr>
            <p:cNvPr id="17428" name="Rectangle 20"/>
            <p:cNvSpPr>
              <a:spLocks noChangeArrowheads="1"/>
            </p:cNvSpPr>
            <p:nvPr/>
          </p:nvSpPr>
          <p:spPr bwMode="auto">
            <a:xfrm>
              <a:off x="1248" y="2592"/>
              <a:ext cx="1344"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17430" name="Rectangle 22"/>
            <p:cNvSpPr>
              <a:spLocks noChangeArrowheads="1"/>
            </p:cNvSpPr>
            <p:nvPr/>
          </p:nvSpPr>
          <p:spPr bwMode="auto">
            <a:xfrm>
              <a:off x="2592" y="2592"/>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OP2</a:t>
              </a:r>
            </a:p>
          </p:txBody>
        </p:sp>
        <p:sp>
          <p:nvSpPr>
            <p:cNvPr id="17432" name="Rectangle 24"/>
            <p:cNvSpPr>
              <a:spLocks noChangeArrowheads="1"/>
            </p:cNvSpPr>
            <p:nvPr/>
          </p:nvSpPr>
          <p:spPr bwMode="auto">
            <a:xfrm>
              <a:off x="1248" y="2832"/>
              <a:ext cx="3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a</a:t>
              </a:r>
            </a:p>
          </p:txBody>
        </p:sp>
        <p:sp>
          <p:nvSpPr>
            <p:cNvPr id="17434" name="Rectangle 26"/>
            <p:cNvSpPr>
              <a:spLocks noChangeArrowheads="1"/>
            </p:cNvSpPr>
            <p:nvPr/>
          </p:nvSpPr>
          <p:spPr bwMode="auto">
            <a:xfrm>
              <a:off x="1584" y="2832"/>
              <a:ext cx="100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Cond.</a:t>
              </a:r>
            </a:p>
          </p:txBody>
        </p:sp>
        <p:sp>
          <p:nvSpPr>
            <p:cNvPr id="17436" name="Rectangle 28"/>
            <p:cNvSpPr>
              <a:spLocks noChangeArrowheads="1"/>
            </p:cNvSpPr>
            <p:nvPr/>
          </p:nvSpPr>
          <p:spPr bwMode="auto">
            <a:xfrm>
              <a:off x="2592" y="2832"/>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OP2</a:t>
              </a:r>
            </a:p>
          </p:txBody>
        </p:sp>
        <p:sp>
          <p:nvSpPr>
            <p:cNvPr id="17437" name="Text Box 29"/>
            <p:cNvSpPr txBox="1">
              <a:spLocks noChangeArrowheads="1"/>
            </p:cNvSpPr>
            <p:nvPr/>
          </p:nvSpPr>
          <p:spPr bwMode="auto">
            <a:xfrm>
              <a:off x="1488"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28</a:t>
              </a:r>
            </a:p>
          </p:txBody>
        </p:sp>
        <p:sp>
          <p:nvSpPr>
            <p:cNvPr id="17438" name="Text Box 30"/>
            <p:cNvSpPr txBox="1">
              <a:spLocks noChangeArrowheads="1"/>
            </p:cNvSpPr>
            <p:nvPr/>
          </p:nvSpPr>
          <p:spPr bwMode="auto">
            <a:xfrm>
              <a:off x="2352"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25  24</a:t>
              </a:r>
            </a:p>
          </p:txBody>
        </p:sp>
        <p:sp>
          <p:nvSpPr>
            <p:cNvPr id="17439" name="Text Box 31"/>
            <p:cNvSpPr txBox="1">
              <a:spLocks noChangeArrowheads="1"/>
            </p:cNvSpPr>
            <p:nvPr/>
          </p:nvSpPr>
          <p:spPr bwMode="auto">
            <a:xfrm>
              <a:off x="3024"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22  21</a:t>
              </a:r>
            </a:p>
          </p:txBody>
        </p:sp>
      </p:grpSp>
      <p:sp>
        <p:nvSpPr>
          <p:cNvPr id="17441" name="Text Box 33"/>
          <p:cNvSpPr txBox="1">
            <a:spLocks noChangeArrowheads="1"/>
          </p:cNvSpPr>
          <p:nvPr/>
        </p:nvSpPr>
        <p:spPr bwMode="auto">
          <a:xfrm>
            <a:off x="1219200" y="4419600"/>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Clr>
                <a:schemeClr val="hlink"/>
              </a:buClr>
              <a:buFont typeface="Wingdings" charset="2"/>
              <a:buChar char="v"/>
            </a:pPr>
            <a:r>
              <a:rPr lang="zh-CN" altLang="en-US" sz="2000" dirty="0">
                <a:latin typeface="Times New Roman" charset="0"/>
              </a:rPr>
              <a:t>　２、</a:t>
            </a:r>
            <a:r>
              <a:rPr lang="en-US" altLang="zh-CN" sz="2000" dirty="0">
                <a:latin typeface="Times New Roman" charset="0"/>
              </a:rPr>
              <a:t>SETHI </a:t>
            </a:r>
            <a:r>
              <a:rPr lang="zh-CN" altLang="en-US" sz="2000" dirty="0">
                <a:latin typeface="Times New Roman" charset="0"/>
              </a:rPr>
              <a:t>和</a:t>
            </a:r>
            <a:r>
              <a:rPr lang="en-US" altLang="zh-CN" sz="2000" dirty="0">
                <a:latin typeface="Times New Roman" charset="0"/>
              </a:rPr>
              <a:t>Branch </a:t>
            </a:r>
            <a:r>
              <a:rPr lang="zh-CN" altLang="en-US" sz="2000" dirty="0">
                <a:latin typeface="Times New Roman" charset="0"/>
              </a:rPr>
              <a:t>指令</a:t>
            </a:r>
          </a:p>
        </p:txBody>
      </p:sp>
    </p:spTree>
    <p:extLst>
      <p:ext uri="{BB962C8B-B14F-4D97-AF65-F5344CB8AC3E}">
        <p14:creationId xmlns:p14="http://schemas.microsoft.com/office/powerpoint/2010/main" val="1977063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762000" y="152400"/>
            <a:ext cx="8077200" cy="1143000"/>
          </a:xfrm>
        </p:spPr>
        <p:txBody>
          <a:bodyPr/>
          <a:lstStyle/>
          <a:p>
            <a:r>
              <a:rPr lang="en-US" altLang="zh-CN"/>
              <a:t>SPARC</a:t>
            </a:r>
            <a:r>
              <a:rPr lang="zh-CN" altLang="en-US"/>
              <a:t>指令格式</a:t>
            </a:r>
          </a:p>
        </p:txBody>
      </p:sp>
      <p:sp>
        <p:nvSpPr>
          <p:cNvPr id="22531" name="Rectangle 3"/>
          <p:cNvSpPr>
            <a:spLocks noGrp="1" noRot="1" noChangeArrowheads="1"/>
          </p:cNvSpPr>
          <p:nvPr>
            <p:ph type="body" idx="1"/>
          </p:nvPr>
        </p:nvSpPr>
        <p:spPr>
          <a:xfrm>
            <a:off x="533400" y="3352800"/>
            <a:ext cx="8312150" cy="3048000"/>
          </a:xfrm>
        </p:spPr>
        <p:txBody>
          <a:bodyPr/>
          <a:lstStyle/>
          <a:p>
            <a:pPr>
              <a:lnSpc>
                <a:spcPct val="90000"/>
              </a:lnSpc>
              <a:buFont typeface="Wingdings" charset="2"/>
              <a:buNone/>
            </a:pPr>
            <a:r>
              <a:rPr lang="zh-CN" altLang="en-US" sz="2400"/>
              <a:t>其中：</a:t>
            </a:r>
          </a:p>
          <a:p>
            <a:pPr>
              <a:lnSpc>
                <a:spcPct val="90000"/>
              </a:lnSpc>
            </a:pPr>
            <a:r>
              <a:rPr lang="en-US" altLang="zh-CN" sz="2400"/>
              <a:t>OP</a:t>
            </a:r>
            <a:r>
              <a:rPr lang="zh-CN" altLang="en-US" sz="2400"/>
              <a:t>、</a:t>
            </a:r>
            <a:r>
              <a:rPr lang="en-US" altLang="zh-CN" sz="2400"/>
              <a:t>OP2</a:t>
            </a:r>
            <a:r>
              <a:rPr lang="zh-CN" altLang="en-US" sz="2400"/>
              <a:t>、</a:t>
            </a:r>
            <a:r>
              <a:rPr lang="en-US" altLang="zh-CN" sz="2400"/>
              <a:t>OP3</a:t>
            </a:r>
            <a:r>
              <a:rPr lang="zh-CN" altLang="en-US" sz="2400"/>
              <a:t>为操作码，</a:t>
            </a:r>
            <a:r>
              <a:rPr lang="en-US" altLang="zh-CN" sz="2400"/>
              <a:t>Opf</a:t>
            </a:r>
            <a:r>
              <a:rPr lang="zh-CN" altLang="en-US" sz="2400"/>
              <a:t>为浮点操作码。</a:t>
            </a:r>
          </a:p>
          <a:p>
            <a:pPr>
              <a:lnSpc>
                <a:spcPct val="90000"/>
              </a:lnSpc>
            </a:pPr>
            <a:r>
              <a:rPr lang="en-US" altLang="zh-CN" sz="2400"/>
              <a:t>rs1</a:t>
            </a:r>
            <a:r>
              <a:rPr lang="zh-CN" altLang="en-US" sz="2400"/>
              <a:t>、</a:t>
            </a:r>
            <a:r>
              <a:rPr lang="en-US" altLang="zh-CN" sz="2400"/>
              <a:t>rs2</a:t>
            </a:r>
            <a:r>
              <a:rPr lang="zh-CN" altLang="en-US" sz="2400"/>
              <a:t>为通用寄存器地址，一般用作源操作数寄存器地址。</a:t>
            </a:r>
          </a:p>
          <a:p>
            <a:pPr>
              <a:lnSpc>
                <a:spcPct val="90000"/>
              </a:lnSpc>
            </a:pPr>
            <a:r>
              <a:rPr lang="en-US" altLang="zh-CN" sz="2400"/>
              <a:t>rd</a:t>
            </a:r>
            <a:r>
              <a:rPr lang="zh-CN" altLang="en-US" sz="2400"/>
              <a:t>为目的寄存器地址。通常用来保存运算结果或从存储器中取来的数据。</a:t>
            </a:r>
          </a:p>
          <a:p>
            <a:pPr>
              <a:lnSpc>
                <a:spcPct val="90000"/>
              </a:lnSpc>
            </a:pPr>
            <a:r>
              <a:rPr lang="en-US" altLang="zh-CN" sz="2400"/>
              <a:t>Simm13</a:t>
            </a:r>
            <a:r>
              <a:rPr lang="zh-CN" altLang="en-US" sz="2400"/>
              <a:t>是</a:t>
            </a:r>
            <a:r>
              <a:rPr lang="en-US" altLang="zh-CN" sz="2400"/>
              <a:t>13</a:t>
            </a:r>
            <a:r>
              <a:rPr lang="zh-CN" altLang="en-US" sz="2400"/>
              <a:t>位扩展符号的立即数。</a:t>
            </a:r>
          </a:p>
          <a:p>
            <a:pPr>
              <a:lnSpc>
                <a:spcPct val="90000"/>
              </a:lnSpc>
            </a:pPr>
            <a:r>
              <a:rPr lang="en-US" altLang="zh-CN" sz="2400"/>
              <a:t>i</a:t>
            </a:r>
            <a:r>
              <a:rPr lang="zh-CN" altLang="en-US" sz="2400"/>
              <a:t>用来选择第二个操作数。</a:t>
            </a:r>
          </a:p>
        </p:txBody>
      </p:sp>
      <p:grpSp>
        <p:nvGrpSpPr>
          <p:cNvPr id="22567" name="Group 39"/>
          <p:cNvGrpSpPr>
            <a:grpSpLocks/>
          </p:cNvGrpSpPr>
          <p:nvPr/>
        </p:nvGrpSpPr>
        <p:grpSpPr bwMode="auto">
          <a:xfrm>
            <a:off x="914400" y="1219200"/>
            <a:ext cx="6705600" cy="2043113"/>
            <a:chOff x="576" y="960"/>
            <a:chExt cx="4224" cy="1287"/>
          </a:xfrm>
        </p:grpSpPr>
        <p:sp>
          <p:nvSpPr>
            <p:cNvPr id="22532" name="Text Box 4"/>
            <p:cNvSpPr txBox="1">
              <a:spLocks noChangeArrowheads="1"/>
            </p:cNvSpPr>
            <p:nvPr/>
          </p:nvSpPr>
          <p:spPr bwMode="auto">
            <a:xfrm>
              <a:off x="576" y="960"/>
              <a:ext cx="2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Clr>
                  <a:schemeClr val="hlink"/>
                </a:buClr>
                <a:buFont typeface="Wingdings" charset="2"/>
                <a:buChar char="v"/>
              </a:pPr>
              <a:r>
                <a:rPr lang="zh-CN" altLang="en-US" sz="2400">
                  <a:latin typeface="Times New Roman" charset="0"/>
                </a:rPr>
                <a:t>　３、其他指令</a:t>
              </a:r>
              <a:endParaRPr lang="zh-CN" altLang="en-US" sz="2800">
                <a:latin typeface="Times New Roman" charset="0"/>
              </a:endParaRPr>
            </a:p>
          </p:txBody>
        </p:sp>
        <p:sp>
          <p:nvSpPr>
            <p:cNvPr id="22534" name="Rectangle 6"/>
            <p:cNvSpPr>
              <a:spLocks noChangeArrowheads="1"/>
            </p:cNvSpPr>
            <p:nvPr/>
          </p:nvSpPr>
          <p:spPr bwMode="auto">
            <a:xfrm>
              <a:off x="624" y="153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35" name="Rectangle 7"/>
            <p:cNvSpPr>
              <a:spLocks noChangeArrowheads="1"/>
            </p:cNvSpPr>
            <p:nvPr/>
          </p:nvSpPr>
          <p:spPr bwMode="auto">
            <a:xfrm>
              <a:off x="3504" y="1536"/>
              <a:ext cx="115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Simm13</a:t>
              </a:r>
            </a:p>
          </p:txBody>
        </p:sp>
        <p:sp>
          <p:nvSpPr>
            <p:cNvPr id="22536" name="Text Box 8"/>
            <p:cNvSpPr txBox="1">
              <a:spLocks noChangeArrowheads="1"/>
            </p:cNvSpPr>
            <p:nvPr/>
          </p:nvSpPr>
          <p:spPr bwMode="auto">
            <a:xfrm>
              <a:off x="624"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22537" name="Text Box 9"/>
            <p:cNvSpPr txBox="1">
              <a:spLocks noChangeArrowheads="1"/>
            </p:cNvSpPr>
            <p:nvPr/>
          </p:nvSpPr>
          <p:spPr bwMode="auto">
            <a:xfrm>
              <a:off x="81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22538" name="Text Box 10"/>
            <p:cNvSpPr txBox="1">
              <a:spLocks noChangeArrowheads="1"/>
            </p:cNvSpPr>
            <p:nvPr/>
          </p:nvSpPr>
          <p:spPr bwMode="auto">
            <a:xfrm>
              <a:off x="4512"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sp>
          <p:nvSpPr>
            <p:cNvPr id="22539" name="Rectangle 11"/>
            <p:cNvSpPr>
              <a:spLocks noChangeArrowheads="1"/>
            </p:cNvSpPr>
            <p:nvPr/>
          </p:nvSpPr>
          <p:spPr bwMode="auto">
            <a:xfrm>
              <a:off x="624" y="129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40" name="Rectangle 12"/>
            <p:cNvSpPr>
              <a:spLocks noChangeArrowheads="1"/>
            </p:cNvSpPr>
            <p:nvPr/>
          </p:nvSpPr>
          <p:spPr bwMode="auto">
            <a:xfrm>
              <a:off x="3504" y="1296"/>
              <a:ext cx="624"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asi</a:t>
              </a:r>
            </a:p>
          </p:txBody>
        </p:sp>
        <p:sp>
          <p:nvSpPr>
            <p:cNvPr id="22541" name="Rectangle 13"/>
            <p:cNvSpPr>
              <a:spLocks noChangeArrowheads="1"/>
            </p:cNvSpPr>
            <p:nvPr/>
          </p:nvSpPr>
          <p:spPr bwMode="auto">
            <a:xfrm>
              <a:off x="1104" y="129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42" name="Rectangle 14"/>
            <p:cNvSpPr>
              <a:spLocks noChangeArrowheads="1"/>
            </p:cNvSpPr>
            <p:nvPr/>
          </p:nvSpPr>
          <p:spPr bwMode="auto">
            <a:xfrm>
              <a:off x="1920" y="1296"/>
              <a:ext cx="672" cy="33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44" name="Rectangle 16"/>
            <p:cNvSpPr>
              <a:spLocks noChangeArrowheads="1"/>
            </p:cNvSpPr>
            <p:nvPr/>
          </p:nvSpPr>
          <p:spPr bwMode="auto">
            <a:xfrm>
              <a:off x="1104" y="153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45" name="Rectangle 17"/>
            <p:cNvSpPr>
              <a:spLocks noChangeArrowheads="1"/>
            </p:cNvSpPr>
            <p:nvPr/>
          </p:nvSpPr>
          <p:spPr bwMode="auto">
            <a:xfrm>
              <a:off x="1920" y="153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47" name="Text Box 19"/>
            <p:cNvSpPr txBox="1">
              <a:spLocks noChangeArrowheads="1"/>
            </p:cNvSpPr>
            <p:nvPr/>
          </p:nvSpPr>
          <p:spPr bwMode="auto">
            <a:xfrm>
              <a:off x="1680"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25  24</a:t>
              </a:r>
            </a:p>
          </p:txBody>
        </p:sp>
        <p:sp>
          <p:nvSpPr>
            <p:cNvPr id="22548" name="Text Box 20"/>
            <p:cNvSpPr txBox="1">
              <a:spLocks noChangeArrowheads="1"/>
            </p:cNvSpPr>
            <p:nvPr/>
          </p:nvSpPr>
          <p:spPr bwMode="auto">
            <a:xfrm>
              <a:off x="235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19  18</a:t>
              </a:r>
            </a:p>
          </p:txBody>
        </p:sp>
        <p:sp>
          <p:nvSpPr>
            <p:cNvPr id="22549" name="Rectangle 21"/>
            <p:cNvSpPr>
              <a:spLocks noChangeArrowheads="1"/>
            </p:cNvSpPr>
            <p:nvPr/>
          </p:nvSpPr>
          <p:spPr bwMode="auto">
            <a:xfrm>
              <a:off x="2592" y="129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50" name="Rectangle 22"/>
            <p:cNvSpPr>
              <a:spLocks noChangeArrowheads="1"/>
            </p:cNvSpPr>
            <p:nvPr/>
          </p:nvSpPr>
          <p:spPr bwMode="auto">
            <a:xfrm>
              <a:off x="2592" y="153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51" name="Rectangle 23"/>
            <p:cNvSpPr>
              <a:spLocks noChangeArrowheads="1"/>
            </p:cNvSpPr>
            <p:nvPr/>
          </p:nvSpPr>
          <p:spPr bwMode="auto">
            <a:xfrm>
              <a:off x="3312" y="129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22553" name="Rectangle 25"/>
            <p:cNvSpPr>
              <a:spLocks noChangeArrowheads="1"/>
            </p:cNvSpPr>
            <p:nvPr/>
          </p:nvSpPr>
          <p:spPr bwMode="auto">
            <a:xfrm>
              <a:off x="3312" y="153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22554" name="Rectangle 26"/>
            <p:cNvSpPr>
              <a:spLocks noChangeArrowheads="1"/>
            </p:cNvSpPr>
            <p:nvPr/>
          </p:nvSpPr>
          <p:spPr bwMode="auto">
            <a:xfrm>
              <a:off x="4128" y="129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22556" name="Rectangle 28"/>
            <p:cNvSpPr>
              <a:spLocks noChangeArrowheads="1"/>
            </p:cNvSpPr>
            <p:nvPr/>
          </p:nvSpPr>
          <p:spPr bwMode="auto">
            <a:xfrm>
              <a:off x="624" y="177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57" name="Rectangle 29"/>
            <p:cNvSpPr>
              <a:spLocks noChangeArrowheads="1"/>
            </p:cNvSpPr>
            <p:nvPr/>
          </p:nvSpPr>
          <p:spPr bwMode="auto">
            <a:xfrm>
              <a:off x="3312"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OPf</a:t>
              </a:r>
            </a:p>
          </p:txBody>
        </p:sp>
        <p:sp>
          <p:nvSpPr>
            <p:cNvPr id="22558" name="Rectangle 30"/>
            <p:cNvSpPr>
              <a:spLocks noChangeArrowheads="1"/>
            </p:cNvSpPr>
            <p:nvPr/>
          </p:nvSpPr>
          <p:spPr bwMode="auto">
            <a:xfrm>
              <a:off x="1104"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59" name="Rectangle 31"/>
            <p:cNvSpPr>
              <a:spLocks noChangeArrowheads="1"/>
            </p:cNvSpPr>
            <p:nvPr/>
          </p:nvSpPr>
          <p:spPr bwMode="auto">
            <a:xfrm>
              <a:off x="1920" y="177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60" name="Rectangle 32"/>
            <p:cNvSpPr>
              <a:spLocks noChangeArrowheads="1"/>
            </p:cNvSpPr>
            <p:nvPr/>
          </p:nvSpPr>
          <p:spPr bwMode="auto">
            <a:xfrm>
              <a:off x="2592" y="177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62" name="Rectangle 34"/>
            <p:cNvSpPr>
              <a:spLocks noChangeArrowheads="1"/>
            </p:cNvSpPr>
            <p:nvPr/>
          </p:nvSpPr>
          <p:spPr bwMode="auto">
            <a:xfrm>
              <a:off x="4128" y="177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22563" name="Text Box 35"/>
            <p:cNvSpPr txBox="1">
              <a:spLocks noChangeArrowheads="1"/>
            </p:cNvSpPr>
            <p:nvPr/>
          </p:nvSpPr>
          <p:spPr bwMode="auto">
            <a:xfrm>
              <a:off x="307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14  13</a:t>
              </a:r>
            </a:p>
          </p:txBody>
        </p:sp>
        <p:sp>
          <p:nvSpPr>
            <p:cNvPr id="22565" name="Text Box 37"/>
            <p:cNvSpPr txBox="1">
              <a:spLocks noChangeArrowheads="1"/>
            </p:cNvSpPr>
            <p:nvPr/>
          </p:nvSpPr>
          <p:spPr bwMode="auto">
            <a:xfrm>
              <a:off x="3456"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12</a:t>
              </a:r>
            </a:p>
          </p:txBody>
        </p:sp>
        <p:sp>
          <p:nvSpPr>
            <p:cNvPr id="22566" name="Text Box 38"/>
            <p:cNvSpPr txBox="1">
              <a:spLocks noChangeArrowheads="1"/>
            </p:cNvSpPr>
            <p:nvPr/>
          </p:nvSpPr>
          <p:spPr bwMode="auto">
            <a:xfrm>
              <a:off x="393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 5  4</a:t>
              </a:r>
            </a:p>
          </p:txBody>
        </p:sp>
      </p:grpSp>
    </p:spTree>
    <p:extLst>
      <p:ext uri="{BB962C8B-B14F-4D97-AF65-F5344CB8AC3E}">
        <p14:creationId xmlns:p14="http://schemas.microsoft.com/office/powerpoint/2010/main" val="497102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301625" y="304800"/>
            <a:ext cx="8540750" cy="1143000"/>
          </a:xfrm>
        </p:spPr>
        <p:txBody>
          <a:bodyPr/>
          <a:lstStyle/>
          <a:p>
            <a:r>
              <a:rPr lang="en-US" altLang="zh-CN"/>
              <a:t>SPARC</a:t>
            </a:r>
            <a:r>
              <a:rPr lang="zh-CN" altLang="en-US"/>
              <a:t>指令类型</a:t>
            </a:r>
          </a:p>
        </p:txBody>
      </p:sp>
      <p:sp>
        <p:nvSpPr>
          <p:cNvPr id="23555" name="Rectangle 3"/>
          <p:cNvSpPr>
            <a:spLocks noGrp="1" noRot="1" noChangeArrowheads="1"/>
          </p:cNvSpPr>
          <p:nvPr>
            <p:ph type="body" idx="1"/>
          </p:nvPr>
        </p:nvSpPr>
        <p:spPr>
          <a:xfrm>
            <a:off x="762000" y="2133600"/>
            <a:ext cx="7848600" cy="3886200"/>
          </a:xfrm>
        </p:spPr>
        <p:txBody>
          <a:bodyPr/>
          <a:lstStyle/>
          <a:p>
            <a:r>
              <a:rPr lang="zh-CN" altLang="en-US" dirty="0"/>
              <a:t>算术运算</a:t>
            </a:r>
            <a:r>
              <a:rPr lang="en-US" altLang="zh-CN" dirty="0"/>
              <a:t>/</a:t>
            </a:r>
            <a:r>
              <a:rPr lang="zh-CN" altLang="en-US" dirty="0"/>
              <a:t>逻辑运算</a:t>
            </a:r>
            <a:r>
              <a:rPr lang="en-US" altLang="zh-CN" dirty="0"/>
              <a:t>/</a:t>
            </a:r>
            <a:r>
              <a:rPr lang="zh-CN" altLang="en-US" dirty="0"/>
              <a:t>移位运算指令：</a:t>
            </a:r>
            <a:r>
              <a:rPr lang="en-US" altLang="zh-CN" dirty="0"/>
              <a:t>31</a:t>
            </a:r>
            <a:r>
              <a:rPr lang="zh-CN" altLang="en-US" dirty="0"/>
              <a:t>条</a:t>
            </a:r>
          </a:p>
          <a:p>
            <a:r>
              <a:rPr lang="en-US" altLang="zh-CN" dirty="0"/>
              <a:t>LOAD/STORE</a:t>
            </a:r>
            <a:r>
              <a:rPr lang="zh-CN" altLang="en-US" dirty="0"/>
              <a:t>指令：</a:t>
            </a:r>
            <a:r>
              <a:rPr lang="en-US" altLang="zh-CN" dirty="0"/>
              <a:t>22</a:t>
            </a:r>
            <a:r>
              <a:rPr lang="zh-CN" altLang="en-US" dirty="0"/>
              <a:t>条</a:t>
            </a:r>
          </a:p>
          <a:p>
            <a:r>
              <a:rPr lang="zh-CN" altLang="en-US" dirty="0"/>
              <a:t>控制指令：</a:t>
            </a:r>
            <a:r>
              <a:rPr lang="en-US" altLang="zh-CN" dirty="0"/>
              <a:t>5</a:t>
            </a:r>
            <a:r>
              <a:rPr lang="zh-CN" altLang="en-US" dirty="0"/>
              <a:t>条</a:t>
            </a:r>
          </a:p>
          <a:p>
            <a:r>
              <a:rPr lang="zh-CN" altLang="en-US" dirty="0"/>
              <a:t>读</a:t>
            </a:r>
            <a:r>
              <a:rPr lang="en-US" altLang="zh-CN" dirty="0"/>
              <a:t>/</a:t>
            </a:r>
            <a:r>
              <a:rPr lang="zh-CN" altLang="en-US" dirty="0"/>
              <a:t>写专用寄存器指令：</a:t>
            </a:r>
            <a:r>
              <a:rPr lang="en-US" altLang="zh-CN" dirty="0"/>
              <a:t>8</a:t>
            </a:r>
            <a:r>
              <a:rPr lang="zh-CN" altLang="en-US" dirty="0"/>
              <a:t>条</a:t>
            </a:r>
          </a:p>
          <a:p>
            <a:r>
              <a:rPr lang="zh-CN" altLang="en-US" dirty="0"/>
              <a:t>浮点运算指令</a:t>
            </a:r>
            <a:endParaRPr lang="en-US" altLang="zh-CN" dirty="0"/>
          </a:p>
          <a:p>
            <a:r>
              <a:rPr lang="zh-CN" altLang="en-US" dirty="0"/>
              <a:t>协处理器指令</a:t>
            </a:r>
          </a:p>
        </p:txBody>
      </p:sp>
    </p:spTree>
    <p:extLst>
      <p:ext uri="{BB962C8B-B14F-4D97-AF65-F5344CB8AC3E}">
        <p14:creationId xmlns:p14="http://schemas.microsoft.com/office/powerpoint/2010/main" val="1086767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a:xfrm>
            <a:off x="838200" y="304800"/>
            <a:ext cx="8004175" cy="1143000"/>
          </a:xfrm>
        </p:spPr>
        <p:txBody>
          <a:bodyPr/>
          <a:lstStyle/>
          <a:p>
            <a:r>
              <a:rPr lang="en-US" altLang="zh-CN" dirty="0"/>
              <a:t>SPARC</a:t>
            </a:r>
            <a:r>
              <a:rPr lang="zh-CN" altLang="en-US" dirty="0"/>
              <a:t>指令的寻址方式举例</a:t>
            </a:r>
          </a:p>
        </p:txBody>
      </p:sp>
      <p:sp>
        <p:nvSpPr>
          <p:cNvPr id="24579" name="Rectangle 3"/>
          <p:cNvSpPr>
            <a:spLocks noGrp="1" noRot="1" noChangeArrowheads="1"/>
          </p:cNvSpPr>
          <p:nvPr>
            <p:ph type="body" idx="1"/>
          </p:nvPr>
        </p:nvSpPr>
        <p:spPr>
          <a:xfrm>
            <a:off x="990600" y="1981200"/>
            <a:ext cx="7391400" cy="4419600"/>
          </a:xfrm>
        </p:spPr>
        <p:txBody>
          <a:bodyPr/>
          <a:lstStyle/>
          <a:p>
            <a:pPr>
              <a:lnSpc>
                <a:spcPct val="90000"/>
              </a:lnSpc>
            </a:pPr>
            <a:r>
              <a:rPr lang="zh-CN" altLang="en-US" dirty="0"/>
              <a:t>算术逻辑运算：</a:t>
            </a:r>
          </a:p>
          <a:p>
            <a:pPr lvl="1">
              <a:lnSpc>
                <a:spcPct val="90000"/>
              </a:lnSpc>
            </a:pPr>
            <a:r>
              <a:rPr lang="en-US" altLang="zh-CN" dirty="0"/>
              <a:t>(rs1)OP(rs2)-&gt;</a:t>
            </a:r>
            <a:r>
              <a:rPr lang="en-US" altLang="zh-CN" dirty="0" err="1"/>
              <a:t>rd</a:t>
            </a:r>
            <a:r>
              <a:rPr lang="en-US" altLang="zh-CN" dirty="0"/>
              <a:t>  (</a:t>
            </a:r>
            <a:r>
              <a:rPr lang="en-US" altLang="zh-CN" dirty="0" err="1"/>
              <a:t>i</a:t>
            </a:r>
            <a:r>
              <a:rPr lang="en-US" altLang="zh-CN" dirty="0"/>
              <a:t>=0)</a:t>
            </a:r>
          </a:p>
          <a:p>
            <a:pPr lvl="1">
              <a:lnSpc>
                <a:spcPct val="90000"/>
              </a:lnSpc>
            </a:pPr>
            <a:r>
              <a:rPr lang="en-US" altLang="zh-CN" dirty="0"/>
              <a:t>(rs1)OP Simm13-&gt;</a:t>
            </a:r>
            <a:r>
              <a:rPr lang="en-US" altLang="zh-CN" dirty="0" err="1"/>
              <a:t>rd</a:t>
            </a:r>
            <a:r>
              <a:rPr lang="en-US" altLang="zh-CN" dirty="0"/>
              <a:t>  (</a:t>
            </a:r>
            <a:r>
              <a:rPr lang="en-US" altLang="zh-CN" dirty="0" err="1"/>
              <a:t>i</a:t>
            </a:r>
            <a:r>
              <a:rPr lang="en-US" altLang="zh-CN" dirty="0"/>
              <a:t>=1)</a:t>
            </a:r>
          </a:p>
          <a:p>
            <a:pPr>
              <a:lnSpc>
                <a:spcPct val="90000"/>
              </a:lnSpc>
            </a:pPr>
            <a:r>
              <a:rPr lang="en-US" altLang="zh-CN" dirty="0"/>
              <a:t>LOAD/STORE</a:t>
            </a:r>
            <a:r>
              <a:rPr lang="zh-CN" altLang="en-US" dirty="0"/>
              <a:t>指令</a:t>
            </a:r>
          </a:p>
          <a:p>
            <a:pPr lvl="1">
              <a:lnSpc>
                <a:spcPct val="90000"/>
              </a:lnSpc>
            </a:pPr>
            <a:r>
              <a:rPr lang="en-US" altLang="zh-CN" dirty="0"/>
              <a:t>LOAD</a:t>
            </a:r>
            <a:r>
              <a:rPr lang="zh-CN" altLang="en-US" dirty="0"/>
              <a:t>把存储器中的数据送</a:t>
            </a:r>
            <a:r>
              <a:rPr lang="en-US" altLang="zh-CN" dirty="0" err="1"/>
              <a:t>rd</a:t>
            </a:r>
            <a:r>
              <a:rPr lang="zh-CN" altLang="en-US" dirty="0"/>
              <a:t>中；</a:t>
            </a:r>
          </a:p>
          <a:p>
            <a:pPr lvl="1">
              <a:lnSpc>
                <a:spcPct val="90000"/>
              </a:lnSpc>
            </a:pPr>
            <a:r>
              <a:rPr lang="en-US" altLang="zh-CN" dirty="0"/>
              <a:t>STORE</a:t>
            </a:r>
            <a:r>
              <a:rPr lang="zh-CN" altLang="en-US" dirty="0"/>
              <a:t>把</a:t>
            </a:r>
            <a:r>
              <a:rPr lang="en-US" altLang="zh-CN" dirty="0" err="1"/>
              <a:t>rd</a:t>
            </a:r>
            <a:r>
              <a:rPr lang="zh-CN" altLang="en-US" dirty="0"/>
              <a:t>中的内容送存储器中。</a:t>
            </a:r>
          </a:p>
          <a:p>
            <a:pPr lvl="1">
              <a:lnSpc>
                <a:spcPct val="90000"/>
              </a:lnSpc>
            </a:pPr>
            <a:r>
              <a:rPr lang="zh-CN" altLang="en-US" dirty="0"/>
              <a:t>存储器的地址计算：</a:t>
            </a:r>
          </a:p>
          <a:p>
            <a:pPr lvl="2"/>
            <a:r>
              <a:rPr lang="en-US" altLang="zh-CN" dirty="0" err="1"/>
              <a:t>i</a:t>
            </a:r>
            <a:r>
              <a:rPr lang="en-US" altLang="zh-CN" dirty="0"/>
              <a:t>=0</a:t>
            </a:r>
            <a:r>
              <a:rPr lang="zh-CN" altLang="en-US" dirty="0"/>
              <a:t>时，</a:t>
            </a:r>
            <a:r>
              <a:rPr lang="en-US" altLang="zh-CN" dirty="0"/>
              <a:t>E = (rs1)+(rs2) </a:t>
            </a:r>
          </a:p>
          <a:p>
            <a:pPr lvl="2">
              <a:lnSpc>
                <a:spcPct val="90000"/>
              </a:lnSpc>
            </a:pPr>
            <a:r>
              <a:rPr lang="en-US" altLang="zh-CN" dirty="0" err="1"/>
              <a:t>i</a:t>
            </a:r>
            <a:r>
              <a:rPr lang="en-US" altLang="zh-CN" dirty="0"/>
              <a:t>=1</a:t>
            </a:r>
            <a:r>
              <a:rPr lang="zh-CN" altLang="en-US" dirty="0"/>
              <a:t>时，</a:t>
            </a:r>
            <a:r>
              <a:rPr lang="en-US" altLang="zh-CN" dirty="0"/>
              <a:t>E = (rs1)+Simm13</a:t>
            </a:r>
          </a:p>
          <a:p>
            <a:pPr lvl="1">
              <a:lnSpc>
                <a:spcPct val="90000"/>
              </a:lnSpc>
            </a:pPr>
            <a:endParaRPr lang="en-US" altLang="zh-CN" dirty="0"/>
          </a:p>
        </p:txBody>
      </p:sp>
    </p:spTree>
    <p:extLst>
      <p:ext uri="{BB962C8B-B14F-4D97-AF65-F5344CB8AC3E}">
        <p14:creationId xmlns:p14="http://schemas.microsoft.com/office/powerpoint/2010/main" val="95440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SPARC</a:t>
            </a:r>
            <a:r>
              <a:rPr lang="zh-CN" altLang="en-US" dirty="0"/>
              <a:t>指令的寻址方式举例</a:t>
            </a:r>
            <a:endParaRPr kumimoji="1" lang="zh-CN" altLang="en-US" dirty="0"/>
          </a:p>
        </p:txBody>
      </p:sp>
      <p:sp>
        <p:nvSpPr>
          <p:cNvPr id="3" name="Content Placeholder 2"/>
          <p:cNvSpPr>
            <a:spLocks noGrp="1"/>
          </p:cNvSpPr>
          <p:nvPr>
            <p:ph idx="1"/>
          </p:nvPr>
        </p:nvSpPr>
        <p:spPr/>
        <p:txBody>
          <a:bodyPr>
            <a:normAutofit/>
          </a:bodyPr>
          <a:lstStyle/>
          <a:p>
            <a:r>
              <a:rPr kumimoji="1" lang="zh-CN" altLang="en-US" dirty="0"/>
              <a:t>控制转移类指令：指令改变</a:t>
            </a:r>
            <a:r>
              <a:rPr kumimoji="1" lang="en-US" altLang="zh-CN" dirty="0"/>
              <a:t>PC</a:t>
            </a:r>
            <a:r>
              <a:rPr kumimoji="1" lang="zh-CN" altLang="en-US" dirty="0"/>
              <a:t>值</a:t>
            </a:r>
          </a:p>
          <a:p>
            <a:pPr lvl="1"/>
            <a:r>
              <a:rPr kumimoji="1" lang="zh-CN" altLang="en-US" dirty="0"/>
              <a:t>条件转移</a:t>
            </a:r>
            <a:r>
              <a:rPr kumimoji="1" lang="en-US" altLang="zh-CN" dirty="0"/>
              <a:t>(Branch) </a:t>
            </a:r>
            <a:r>
              <a:rPr kumimoji="1" lang="zh-CN" altLang="en-US" dirty="0"/>
              <a:t>：根据指令中的</a:t>
            </a:r>
            <a:r>
              <a:rPr kumimoji="1" lang="en-US" altLang="zh-CN" dirty="0"/>
              <a:t>Cond</a:t>
            </a:r>
            <a:r>
              <a:rPr kumimoji="1" lang="zh-CN" altLang="en-US" dirty="0"/>
              <a:t>字段</a:t>
            </a:r>
            <a:r>
              <a:rPr kumimoji="1" lang="en-US" altLang="zh-CN" dirty="0"/>
              <a:t>(</a:t>
            </a:r>
            <a:r>
              <a:rPr kumimoji="1" lang="zh-CN" altLang="en-US" dirty="0"/>
              <a:t>条件码</a:t>
            </a:r>
            <a:r>
              <a:rPr kumimoji="1" lang="en-US" altLang="zh-CN" dirty="0"/>
              <a:t>)</a:t>
            </a:r>
            <a:r>
              <a:rPr kumimoji="1" lang="zh-CN" altLang="en-US" dirty="0"/>
              <a:t>决定程序是否转移，相对寻址</a:t>
            </a:r>
          </a:p>
          <a:p>
            <a:pPr lvl="1"/>
            <a:r>
              <a:rPr kumimoji="1" lang="zh-CN" altLang="en-US" dirty="0"/>
              <a:t>转移并连接</a:t>
            </a:r>
            <a:r>
              <a:rPr kumimoji="1" lang="en-US" altLang="zh-CN" dirty="0"/>
              <a:t>(JMPL)</a:t>
            </a:r>
            <a:r>
              <a:rPr kumimoji="1" lang="zh-CN" altLang="en-US" dirty="0"/>
              <a:t>：</a:t>
            </a:r>
            <a:r>
              <a:rPr kumimoji="1" lang="en-US" altLang="zh-CN" dirty="0"/>
              <a:t> </a:t>
            </a:r>
            <a:r>
              <a:rPr kumimoji="1" lang="zh-CN" altLang="en-US" dirty="0"/>
              <a:t>寄存器间址，并将</a:t>
            </a:r>
            <a:r>
              <a:rPr kumimoji="1" lang="en-US" altLang="zh-CN" dirty="0"/>
              <a:t>PC</a:t>
            </a:r>
            <a:r>
              <a:rPr kumimoji="1" lang="zh-CN" altLang="en-US" dirty="0"/>
              <a:t>保存在以</a:t>
            </a:r>
            <a:r>
              <a:rPr kumimoji="1" lang="en-US" altLang="zh-CN" dirty="0" err="1"/>
              <a:t>rd</a:t>
            </a:r>
            <a:r>
              <a:rPr kumimoji="1" lang="zh-CN" altLang="en-US" dirty="0"/>
              <a:t>为地址的寄存器中，以备程序返回时用。</a:t>
            </a:r>
          </a:p>
          <a:p>
            <a:pPr lvl="1"/>
            <a:r>
              <a:rPr kumimoji="1" lang="zh-CN" altLang="en-US" dirty="0"/>
              <a:t>调用</a:t>
            </a:r>
            <a:r>
              <a:rPr kumimoji="1" lang="en-US" altLang="zh-CN" dirty="0"/>
              <a:t>(CALL)</a:t>
            </a:r>
            <a:r>
              <a:rPr kumimoji="1" lang="zh-CN" altLang="en-US" dirty="0"/>
              <a:t>：</a:t>
            </a:r>
            <a:r>
              <a:rPr kumimoji="1" lang="en-US" altLang="zh-CN" dirty="0"/>
              <a:t> </a:t>
            </a:r>
            <a:r>
              <a:rPr kumimoji="1" lang="zh-CN" altLang="en-US" dirty="0"/>
              <a:t>相对寻址</a:t>
            </a:r>
            <a:endParaRPr kumimoji="1" lang="en-US" altLang="zh-CN" dirty="0"/>
          </a:p>
          <a:p>
            <a:pPr lvl="1"/>
            <a:r>
              <a:rPr kumimoji="1" lang="zh-CN" altLang="en-US" dirty="0"/>
              <a:t>陷阱</a:t>
            </a:r>
            <a:r>
              <a:rPr kumimoji="1" lang="en-US" altLang="zh-CN" dirty="0"/>
              <a:t>(trap) </a:t>
            </a:r>
            <a:r>
              <a:rPr kumimoji="1" lang="zh-CN" altLang="en-US" dirty="0"/>
              <a:t>：寄存器间址</a:t>
            </a:r>
          </a:p>
          <a:p>
            <a:pPr lvl="1"/>
            <a:r>
              <a:rPr kumimoji="1" lang="zh-CN" altLang="en-US" dirty="0"/>
              <a:t>从</a:t>
            </a:r>
            <a:r>
              <a:rPr kumimoji="1" lang="en-US" altLang="zh-CN" dirty="0"/>
              <a:t>trap</a:t>
            </a:r>
            <a:r>
              <a:rPr kumimoji="1" lang="zh-CN" altLang="en-US" dirty="0"/>
              <a:t>程序返回</a:t>
            </a:r>
            <a:r>
              <a:rPr kumimoji="1" lang="en-US" altLang="zh-CN" dirty="0"/>
              <a:t>(RETT) </a:t>
            </a:r>
            <a:r>
              <a:rPr kumimoji="1" lang="zh-CN" altLang="en-US" dirty="0"/>
              <a:t>：寄存器间址</a:t>
            </a:r>
          </a:p>
          <a:p>
            <a:pPr lvl="1"/>
            <a:endParaRPr kumimoji="1" lang="zh-CN" altLang="en-US" dirty="0"/>
          </a:p>
        </p:txBody>
      </p:sp>
    </p:spTree>
    <p:extLst>
      <p:ext uri="{BB962C8B-B14F-4D97-AF65-F5344CB8AC3E}">
        <p14:creationId xmlns:p14="http://schemas.microsoft.com/office/powerpoint/2010/main" val="104382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精简指令系统计算机</a:t>
            </a:r>
            <a:r>
              <a:rPr lang="en-US" altLang="zh-CN" dirty="0"/>
              <a:t>(RISC)</a:t>
            </a:r>
            <a:endParaRPr lang="en-US" dirty="0"/>
          </a:p>
        </p:txBody>
      </p:sp>
      <p:sp>
        <p:nvSpPr>
          <p:cNvPr id="3" name="Content Placeholder 2"/>
          <p:cNvSpPr>
            <a:spLocks noGrp="1"/>
          </p:cNvSpPr>
          <p:nvPr>
            <p:ph idx="1"/>
          </p:nvPr>
        </p:nvSpPr>
        <p:spPr/>
        <p:txBody>
          <a:bodyPr/>
          <a:lstStyle/>
          <a:p>
            <a:r>
              <a:rPr lang="zh-CN" altLang="en-US" dirty="0"/>
              <a:t>指令结构太复杂也会带来一些不利的因素</a:t>
            </a:r>
            <a:endParaRPr lang="en-US" altLang="zh-CN" dirty="0"/>
          </a:p>
          <a:p>
            <a:pPr lvl="1"/>
            <a:r>
              <a:rPr lang="zh-CN" altLang="en-US" dirty="0"/>
              <a:t>设计周期长，正确性难以保证且不易维护等</a:t>
            </a:r>
            <a:endParaRPr lang="en-US" altLang="zh-CN" dirty="0"/>
          </a:p>
          <a:p>
            <a:pPr lvl="1"/>
            <a:r>
              <a:rPr lang="zh-CN" altLang="en-US" dirty="0"/>
              <a:t>只有算术、逻辑运算、数据传送、转移和子程序调用等几十条最基本的指令才是经常使用的</a:t>
            </a:r>
            <a:endParaRPr lang="en-US" altLang="zh-CN" dirty="0"/>
          </a:p>
          <a:p>
            <a:pPr lvl="1"/>
            <a:r>
              <a:rPr lang="zh-CN" altLang="en-US" dirty="0"/>
              <a:t>需要大量硬件支持的大多数较复杂的指令却利用率很低，造成硬件资源的极大浪费</a:t>
            </a:r>
            <a:endParaRPr lang="en-US" altLang="zh-CN" dirty="0"/>
          </a:p>
          <a:p>
            <a:r>
              <a:rPr lang="zh-CN" altLang="en-US" dirty="0"/>
              <a:t>为了解决这个问题，在</a:t>
            </a:r>
            <a:r>
              <a:rPr lang="en-US" altLang="zh-CN" dirty="0"/>
              <a:t>70</a:t>
            </a:r>
            <a:r>
              <a:rPr lang="zh-CN" altLang="en-US" dirty="0"/>
              <a:t>年代末人们提出了便于</a:t>
            </a:r>
            <a:r>
              <a:rPr lang="en-US" altLang="zh-CN" dirty="0"/>
              <a:t>VLSI</a:t>
            </a:r>
            <a:r>
              <a:rPr lang="zh-CN" altLang="en-US" dirty="0"/>
              <a:t>实现的精简指令系统计算机，简称</a:t>
            </a:r>
            <a:r>
              <a:rPr lang="en-US" altLang="zh-CN" dirty="0"/>
              <a:t>RISC</a:t>
            </a:r>
            <a:endParaRPr lang="en-US" dirty="0"/>
          </a:p>
        </p:txBody>
      </p:sp>
    </p:spTree>
    <p:extLst>
      <p:ext uri="{BB962C8B-B14F-4D97-AF65-F5344CB8AC3E}">
        <p14:creationId xmlns:p14="http://schemas.microsoft.com/office/powerpoint/2010/main" val="674357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SPARC</a:t>
            </a:r>
            <a:r>
              <a:rPr lang="zh-CN" altLang="en-US" dirty="0"/>
              <a:t>指令的寻址方式举例</a:t>
            </a:r>
            <a:endParaRPr kumimoji="1" lang="zh-CN" altLang="en-US" dirty="0"/>
          </a:p>
        </p:txBody>
      </p:sp>
      <p:sp>
        <p:nvSpPr>
          <p:cNvPr id="3" name="Content Placeholder 2"/>
          <p:cNvSpPr>
            <a:spLocks noGrp="1"/>
          </p:cNvSpPr>
          <p:nvPr>
            <p:ph idx="1"/>
          </p:nvPr>
        </p:nvSpPr>
        <p:spPr/>
        <p:txBody>
          <a:bodyPr/>
          <a:lstStyle/>
          <a:p>
            <a:r>
              <a:rPr kumimoji="1" lang="zh-CN" altLang="en-US" dirty="0"/>
              <a:t>读</a:t>
            </a:r>
            <a:r>
              <a:rPr kumimoji="1" lang="en-US" altLang="zh-CN" dirty="0"/>
              <a:t>/</a:t>
            </a:r>
            <a:r>
              <a:rPr kumimoji="1" lang="zh-CN" altLang="en-US" dirty="0"/>
              <a:t>写专用寄存器指令</a:t>
            </a:r>
          </a:p>
          <a:p>
            <a:pPr lvl="1"/>
            <a:r>
              <a:rPr kumimoji="1" lang="en-US" altLang="zh-CN" dirty="0"/>
              <a:t>SPARC</a:t>
            </a:r>
            <a:r>
              <a:rPr kumimoji="1" lang="zh-CN" altLang="en-US" dirty="0"/>
              <a:t>有四个专用寄存器</a:t>
            </a:r>
            <a:r>
              <a:rPr kumimoji="1" lang="en-US" altLang="zh-CN" dirty="0"/>
              <a:t>(PSR</a:t>
            </a:r>
            <a:r>
              <a:rPr kumimoji="1" lang="zh-CN" altLang="en-US" dirty="0"/>
              <a:t>，</a:t>
            </a:r>
            <a:r>
              <a:rPr kumimoji="1" lang="en-US" altLang="zh-CN" dirty="0"/>
              <a:t>Y</a:t>
            </a:r>
            <a:r>
              <a:rPr kumimoji="1" lang="zh-CN" altLang="en-US" dirty="0"/>
              <a:t>，</a:t>
            </a:r>
            <a:r>
              <a:rPr kumimoji="1" lang="en-US" altLang="zh-CN" dirty="0"/>
              <a:t>WIM</a:t>
            </a:r>
            <a:r>
              <a:rPr kumimoji="1" lang="zh-CN" altLang="en-US" dirty="0"/>
              <a:t>，</a:t>
            </a:r>
            <a:r>
              <a:rPr kumimoji="1" lang="en-US" altLang="zh-CN" dirty="0"/>
              <a:t>TBR)</a:t>
            </a:r>
            <a:r>
              <a:rPr kumimoji="1" lang="zh-CN" altLang="en-US" dirty="0"/>
              <a:t>，其中</a:t>
            </a:r>
            <a:r>
              <a:rPr kumimoji="1" lang="en-US" altLang="zh-CN" dirty="0"/>
              <a:t>PSR</a:t>
            </a:r>
            <a:r>
              <a:rPr kumimoji="1" lang="zh-CN" altLang="en-US" dirty="0"/>
              <a:t>称为程序状态寄存器。</a:t>
            </a:r>
            <a:endParaRPr kumimoji="1" lang="en-US" altLang="zh-CN" dirty="0"/>
          </a:p>
          <a:p>
            <a:pPr lvl="1"/>
            <a:r>
              <a:rPr kumimoji="1" lang="zh-CN" altLang="en-US" dirty="0"/>
              <a:t>几乎所有机器都设置</a:t>
            </a:r>
            <a:r>
              <a:rPr kumimoji="1" lang="en-US" altLang="zh-CN" dirty="0"/>
              <a:t>PSR</a:t>
            </a:r>
            <a:r>
              <a:rPr kumimoji="1" lang="zh-CN" altLang="en-US" dirty="0"/>
              <a:t>寄存器</a:t>
            </a:r>
            <a:r>
              <a:rPr kumimoji="1" lang="en-US" altLang="zh-CN" dirty="0"/>
              <a:t>(</a:t>
            </a:r>
            <a:r>
              <a:rPr kumimoji="1" lang="zh-CN" altLang="en-US" dirty="0"/>
              <a:t>有的计算机称为程序状态字</a:t>
            </a:r>
            <a:r>
              <a:rPr kumimoji="1" lang="en-US" altLang="zh-CN" dirty="0"/>
              <a:t>PSW)</a:t>
            </a:r>
            <a:r>
              <a:rPr kumimoji="1" lang="zh-CN" altLang="en-US" dirty="0"/>
              <a:t>。</a:t>
            </a:r>
            <a:endParaRPr kumimoji="1" lang="en-US" altLang="zh-CN" dirty="0"/>
          </a:p>
          <a:p>
            <a:pPr lvl="1"/>
            <a:r>
              <a:rPr kumimoji="1" lang="en-US" altLang="zh-CN" dirty="0"/>
              <a:t>PSR</a:t>
            </a:r>
            <a:r>
              <a:rPr kumimoji="1" lang="zh-CN" altLang="en-US" dirty="0"/>
              <a:t>的内容反映并控制计算机的运行状态，比较重要，所以读</a:t>
            </a:r>
            <a:r>
              <a:rPr kumimoji="1" lang="en-US" altLang="zh-CN" dirty="0"/>
              <a:t>/</a:t>
            </a:r>
            <a:r>
              <a:rPr kumimoji="1" lang="zh-CN" altLang="en-US" dirty="0"/>
              <a:t>写</a:t>
            </a:r>
            <a:r>
              <a:rPr kumimoji="1" lang="en-US" altLang="zh-CN" dirty="0"/>
              <a:t>PSR(RDPSR</a:t>
            </a:r>
            <a:r>
              <a:rPr kumimoji="1" lang="zh-CN" altLang="en-US" dirty="0"/>
              <a:t>，</a:t>
            </a:r>
            <a:r>
              <a:rPr kumimoji="1" lang="en-US" altLang="zh-CN" dirty="0"/>
              <a:t>WRPSR)</a:t>
            </a:r>
            <a:r>
              <a:rPr kumimoji="1" lang="zh-CN" altLang="en-US" dirty="0"/>
              <a:t>指令一般为特权指令。 </a:t>
            </a:r>
          </a:p>
          <a:p>
            <a:endParaRPr kumimoji="1" lang="zh-CN" altLang="en-US" dirty="0"/>
          </a:p>
        </p:txBody>
      </p:sp>
    </p:spTree>
    <p:extLst>
      <p:ext uri="{BB962C8B-B14F-4D97-AF65-F5344CB8AC3E}">
        <p14:creationId xmlns:p14="http://schemas.microsoft.com/office/powerpoint/2010/main" val="563185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某些指令的实现技巧</a:t>
            </a:r>
            <a:endParaRPr kumimoji="1" lang="zh-CN" altLang="en-US" dirty="0"/>
          </a:p>
        </p:txBody>
      </p:sp>
      <p:sp>
        <p:nvSpPr>
          <p:cNvPr id="3" name="Content Placeholder 2"/>
          <p:cNvSpPr>
            <a:spLocks noGrp="1"/>
          </p:cNvSpPr>
          <p:nvPr>
            <p:ph idx="1"/>
          </p:nvPr>
        </p:nvSpPr>
        <p:spPr/>
        <p:txBody>
          <a:bodyPr/>
          <a:lstStyle/>
          <a:p>
            <a:r>
              <a:rPr lang="zh-CN" altLang="en-US" dirty="0"/>
              <a:t>有一些指令没有设置，但很容易用一条其他指令来替代，这是因为</a:t>
            </a:r>
            <a:r>
              <a:rPr lang="en-US" altLang="zh-CN" dirty="0"/>
              <a:t>SPARC</a:t>
            </a:r>
            <a:r>
              <a:rPr lang="zh-CN" altLang="en-US" dirty="0"/>
              <a:t>约定</a:t>
            </a:r>
            <a:r>
              <a:rPr lang="en-US" altLang="zh-CN" dirty="0"/>
              <a:t>R</a:t>
            </a:r>
            <a:r>
              <a:rPr lang="en-US" altLang="zh-CN" baseline="-25000" dirty="0"/>
              <a:t>0</a:t>
            </a:r>
            <a:r>
              <a:rPr lang="zh-CN" altLang="en-US" dirty="0"/>
              <a:t>的内容恒为零，而且立即数可以作为一个操作数处理</a:t>
            </a:r>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1" y="3080108"/>
            <a:ext cx="8645237" cy="374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3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微处理器指令系统 </a:t>
            </a:r>
          </a:p>
        </p:txBody>
      </p:sp>
      <p:sp>
        <p:nvSpPr>
          <p:cNvPr id="3" name="Content Placeholder 2"/>
          <p:cNvSpPr>
            <a:spLocks noGrp="1"/>
          </p:cNvSpPr>
          <p:nvPr>
            <p:ph idx="1"/>
          </p:nvPr>
        </p:nvSpPr>
        <p:spPr>
          <a:xfrm>
            <a:off x="628650" y="1528742"/>
            <a:ext cx="7886700" cy="4351338"/>
          </a:xfrm>
        </p:spPr>
        <p:txBody>
          <a:bodyPr/>
          <a:lstStyle/>
          <a:p>
            <a:r>
              <a:rPr kumimoji="1" lang="zh-CN" altLang="en-US" dirty="0"/>
              <a:t>程序员能见到的寄存器</a:t>
            </a:r>
          </a:p>
        </p:txBody>
      </p:sp>
      <p:graphicFrame>
        <p:nvGraphicFramePr>
          <p:cNvPr id="4" name="Object 3"/>
          <p:cNvGraphicFramePr>
            <a:graphicFrameLocks noChangeAspect="1"/>
          </p:cNvGraphicFramePr>
          <p:nvPr>
            <p:extLst>
              <p:ext uri="{D42A27DB-BD31-4B8C-83A1-F6EECF244321}">
                <p14:modId xmlns:p14="http://schemas.microsoft.com/office/powerpoint/2010/main" val="304373608"/>
              </p:ext>
            </p:extLst>
          </p:nvPr>
        </p:nvGraphicFramePr>
        <p:xfrm>
          <a:off x="2339975" y="2105025"/>
          <a:ext cx="4464050" cy="4752975"/>
        </p:xfrm>
        <a:graphic>
          <a:graphicData uri="http://schemas.openxmlformats.org/presentationml/2006/ole">
            <mc:AlternateContent xmlns:mc="http://schemas.openxmlformats.org/markup-compatibility/2006">
              <mc:Choice xmlns:v="urn:schemas-microsoft-com:vml" Requires="v">
                <p:oleObj spid="_x0000_s26672" name="位图图像" r:id="rId3" imgW="8392696" imgH="8659434" progId="Paint.Picture">
                  <p:embed/>
                </p:oleObj>
              </mc:Choice>
              <mc:Fallback>
                <p:oleObj name="位图图像" r:id="rId3" imgW="8392696" imgH="865943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105025"/>
                        <a:ext cx="44640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03888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a:xfrm>
            <a:off x="628650" y="4212565"/>
            <a:ext cx="7886700" cy="2390116"/>
          </a:xfrm>
        </p:spPr>
        <p:txBody>
          <a:bodyPr>
            <a:normAutofit/>
          </a:bodyPr>
          <a:lstStyle/>
          <a:p>
            <a:r>
              <a:rPr kumimoji="1" lang="en-US" altLang="zh-CN" dirty="0"/>
              <a:t>(1)OP(</a:t>
            </a:r>
            <a:r>
              <a:rPr kumimoji="1" lang="zh-CN" altLang="en-US" dirty="0"/>
              <a:t>操作码</a:t>
            </a:r>
            <a:r>
              <a:rPr kumimoji="1" lang="en-US" altLang="zh-CN" dirty="0"/>
              <a:t>)</a:t>
            </a:r>
            <a:r>
              <a:rPr kumimoji="1" lang="zh-CN" altLang="en-US" dirty="0"/>
              <a:t>：每条指令都有操作码，某些指令在操作码中还包含有操作数长度</a:t>
            </a:r>
            <a:r>
              <a:rPr kumimoji="1" lang="en-US" altLang="zh-CN" dirty="0"/>
              <a:t>W(8</a:t>
            </a:r>
            <a:r>
              <a:rPr kumimoji="1" lang="zh-CN" altLang="en-US" dirty="0"/>
              <a:t>位，</a:t>
            </a:r>
            <a:r>
              <a:rPr kumimoji="1" lang="en-US" altLang="zh-CN" dirty="0"/>
              <a:t>16</a:t>
            </a:r>
            <a:r>
              <a:rPr kumimoji="1" lang="zh-CN" altLang="en-US" dirty="0"/>
              <a:t>位或</a:t>
            </a:r>
            <a:r>
              <a:rPr kumimoji="1" lang="en-US" altLang="zh-CN" dirty="0"/>
              <a:t>32</a:t>
            </a:r>
            <a:r>
              <a:rPr kumimoji="1" lang="zh-CN" altLang="en-US" dirty="0"/>
              <a:t>位</a:t>
            </a:r>
            <a:r>
              <a:rPr kumimoji="1" lang="en-US" altLang="zh-CN" dirty="0"/>
              <a:t>)</a:t>
            </a:r>
            <a:r>
              <a:rPr kumimoji="1" lang="zh-CN" altLang="en-US" dirty="0"/>
              <a:t>或立即数是否需扩充符号位</a:t>
            </a:r>
            <a:r>
              <a:rPr kumimoji="1" lang="en-US" altLang="zh-CN" dirty="0"/>
              <a:t>(S)</a:t>
            </a:r>
            <a:r>
              <a:rPr kumimoji="1" lang="zh-CN" altLang="en-US" dirty="0"/>
              <a:t>等信息</a:t>
            </a:r>
          </a:p>
          <a:p>
            <a:r>
              <a:rPr kumimoji="1" lang="en-US" altLang="zh-CN" dirty="0"/>
              <a:t>(2)MOD/RM</a:t>
            </a:r>
            <a:r>
              <a:rPr kumimoji="1" lang="zh-CN" altLang="en-US" dirty="0"/>
              <a:t>：指出操作数在寄存器中还是在存储器中</a:t>
            </a:r>
          </a:p>
        </p:txBody>
      </p:sp>
      <p:pic>
        <p:nvPicPr>
          <p:cNvPr id="27662" name="Picture 14" descr="e1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74" y="1690689"/>
            <a:ext cx="6734051" cy="231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4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en-US" altLang="zh-CN" dirty="0"/>
              <a:t>(3) SIB</a:t>
            </a:r>
            <a:r>
              <a:rPr kumimoji="1" lang="zh-CN" altLang="en-US" dirty="0"/>
              <a:t>：当</a:t>
            </a:r>
            <a:r>
              <a:rPr kumimoji="1" lang="en-US" altLang="zh-CN" dirty="0"/>
              <a:t>MOD/RM</a:t>
            </a:r>
            <a:r>
              <a:rPr kumimoji="1" lang="zh-CN" altLang="en-US" dirty="0"/>
              <a:t>为某些值时，需要</a:t>
            </a:r>
            <a:r>
              <a:rPr kumimoji="1" lang="en-US" altLang="zh-CN" dirty="0"/>
              <a:t>SIB</a:t>
            </a:r>
            <a:r>
              <a:rPr kumimoji="1" lang="zh-CN" altLang="en-US" dirty="0"/>
              <a:t>参与决定寻址方式。</a:t>
            </a:r>
            <a:endParaRPr kumimoji="1" lang="en-US" altLang="zh-CN" dirty="0"/>
          </a:p>
          <a:p>
            <a:pPr lvl="1"/>
            <a:r>
              <a:rPr kumimoji="1" lang="zh-CN" altLang="en-US" dirty="0"/>
              <a:t>实模式下</a:t>
            </a:r>
            <a:r>
              <a:rPr kumimoji="1" lang="en-US" altLang="zh-CN" dirty="0"/>
              <a:t>32</a:t>
            </a:r>
            <a:r>
              <a:rPr kumimoji="1" lang="zh-CN" altLang="en-US" dirty="0"/>
              <a:t>位地址的形成过程</a:t>
            </a:r>
          </a:p>
          <a:p>
            <a:endParaRPr kumimoji="1" lang="zh-CN" altLang="en-US" dirty="0"/>
          </a:p>
        </p:txBody>
      </p:sp>
      <p:pic>
        <p:nvPicPr>
          <p:cNvPr id="29707" name="Picture 11" descr="e1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439" y="3313216"/>
            <a:ext cx="4727121" cy="330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41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zh-CN" altLang="en-US" dirty="0"/>
              <a:t>寄存器编码</a:t>
            </a:r>
          </a:p>
          <a:p>
            <a:endParaRPr kumimoji="1" lang="zh-CN" altLang="en-US" dirty="0"/>
          </a:p>
        </p:txBody>
      </p:sp>
      <p:graphicFrame>
        <p:nvGraphicFramePr>
          <p:cNvPr id="5" name="Group 287"/>
          <p:cNvGraphicFramePr>
            <a:graphicFrameLocks noGrp="1"/>
          </p:cNvGraphicFramePr>
          <p:nvPr>
            <p:extLst>
              <p:ext uri="{D42A27DB-BD31-4B8C-83A1-F6EECF244321}">
                <p14:modId xmlns:p14="http://schemas.microsoft.com/office/powerpoint/2010/main" val="904405026"/>
              </p:ext>
            </p:extLst>
          </p:nvPr>
        </p:nvGraphicFramePr>
        <p:xfrm>
          <a:off x="649287" y="2446212"/>
          <a:ext cx="7845425" cy="4114800"/>
        </p:xfrm>
        <a:graphic>
          <a:graphicData uri="http://schemas.openxmlformats.org/drawingml/2006/table">
            <a:tbl>
              <a:tblPr/>
              <a:tblGrid>
                <a:gridCol w="2519363">
                  <a:extLst>
                    <a:ext uri="{9D8B030D-6E8A-4147-A177-3AD203B41FA5}">
                      <a16:colId xmlns:a16="http://schemas.microsoft.com/office/drawing/2014/main" val="20000"/>
                    </a:ext>
                  </a:extLst>
                </a:gridCol>
                <a:gridCol w="1792287">
                  <a:extLst>
                    <a:ext uri="{9D8B030D-6E8A-4147-A177-3AD203B41FA5}">
                      <a16:colId xmlns:a16="http://schemas.microsoft.com/office/drawing/2014/main" val="20001"/>
                    </a:ext>
                  </a:extLst>
                </a:gridCol>
                <a:gridCol w="1766888">
                  <a:extLst>
                    <a:ext uri="{9D8B030D-6E8A-4147-A177-3AD203B41FA5}">
                      <a16:colId xmlns:a16="http://schemas.microsoft.com/office/drawing/2014/main" val="20002"/>
                    </a:ext>
                  </a:extLst>
                </a:gridCol>
                <a:gridCol w="1766887">
                  <a:extLst>
                    <a:ext uri="{9D8B030D-6E8A-4147-A177-3AD203B41FA5}">
                      <a16:colId xmlns:a16="http://schemas.microsoft.com/office/drawing/2014/main" val="20003"/>
                    </a:ext>
                  </a:extLst>
                </a:gridCol>
              </a:tblGrid>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charset="0"/>
                          <a:ea typeface="宋体" charset="-122"/>
                        </a:rPr>
                        <a:t>寄存器字段编码</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8</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16</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32</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dirty="0">
                          <a:ln>
                            <a:noFill/>
                          </a:ln>
                          <a:solidFill>
                            <a:schemeClr val="tx1"/>
                          </a:solidFill>
                          <a:effectLst/>
                          <a:latin typeface="Times New Roman" charset="0"/>
                          <a:ea typeface="宋体" charset="-122"/>
                        </a:rPr>
                        <a:t>000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EAX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001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ECX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010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EDX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88">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011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EBX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100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SP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ESP</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101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EBP</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110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SI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ESI</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111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BH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DI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charset="0"/>
                          <a:ea typeface="宋体" charset="-122"/>
                        </a:rPr>
                        <a:t>EDI</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19862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en-US" altLang="zh-CN" dirty="0"/>
              <a:t>(4) </a:t>
            </a:r>
            <a:r>
              <a:rPr kumimoji="1" lang="en-US" altLang="zh-CN" dirty="0" err="1"/>
              <a:t>disp</a:t>
            </a:r>
            <a:r>
              <a:rPr kumimoji="1" lang="zh-CN" altLang="en-US" dirty="0"/>
              <a:t>：当寻址方式指示用到</a:t>
            </a:r>
            <a:r>
              <a:rPr kumimoji="1" lang="en-US" altLang="zh-CN" dirty="0" err="1"/>
              <a:t>disp</a:t>
            </a:r>
            <a:r>
              <a:rPr kumimoji="1" lang="en-US" altLang="zh-CN" dirty="0"/>
              <a:t>(</a:t>
            </a:r>
            <a:r>
              <a:rPr kumimoji="1" lang="zh-CN" altLang="en-US" dirty="0"/>
              <a:t>位移量</a:t>
            </a:r>
            <a:r>
              <a:rPr kumimoji="1" lang="en-US" altLang="zh-CN" dirty="0"/>
              <a:t>)</a:t>
            </a:r>
            <a:r>
              <a:rPr kumimoji="1" lang="zh-CN" altLang="en-US" dirty="0"/>
              <a:t>时，则存在</a:t>
            </a:r>
            <a:r>
              <a:rPr kumimoji="1" lang="en-US" altLang="zh-CN" dirty="0"/>
              <a:t>8</a:t>
            </a:r>
            <a:r>
              <a:rPr kumimoji="1" lang="zh-CN" altLang="en-US" dirty="0"/>
              <a:t>位，</a:t>
            </a:r>
            <a:r>
              <a:rPr kumimoji="1" lang="en-US" altLang="zh-CN" dirty="0"/>
              <a:t>16</a:t>
            </a:r>
            <a:r>
              <a:rPr kumimoji="1" lang="zh-CN" altLang="en-US" dirty="0"/>
              <a:t>位或</a:t>
            </a:r>
            <a:r>
              <a:rPr kumimoji="1" lang="en-US" altLang="zh-CN" dirty="0"/>
              <a:t>32</a:t>
            </a:r>
            <a:r>
              <a:rPr kumimoji="1" lang="zh-CN" altLang="en-US" dirty="0"/>
              <a:t>位的位移量字段。</a:t>
            </a:r>
          </a:p>
          <a:p>
            <a:r>
              <a:rPr kumimoji="1" lang="en-US" altLang="zh-CN" dirty="0"/>
              <a:t>(5) </a:t>
            </a:r>
            <a:r>
              <a:rPr kumimoji="1" lang="en-US" altLang="zh-CN" dirty="0" err="1"/>
              <a:t>Imm</a:t>
            </a:r>
            <a:r>
              <a:rPr kumimoji="1" lang="zh-CN" altLang="en-US" dirty="0"/>
              <a:t>：当寻址方式指示使用立即数时，存在</a:t>
            </a:r>
            <a:r>
              <a:rPr kumimoji="1" lang="en-US" altLang="zh-CN" dirty="0"/>
              <a:t>8</a:t>
            </a:r>
            <a:r>
              <a:rPr kumimoji="1" lang="zh-CN" altLang="en-US" dirty="0"/>
              <a:t>位，</a:t>
            </a:r>
            <a:r>
              <a:rPr kumimoji="1" lang="en-US" altLang="zh-CN" dirty="0"/>
              <a:t>18</a:t>
            </a:r>
            <a:r>
              <a:rPr kumimoji="1" lang="zh-CN" altLang="en-US" dirty="0"/>
              <a:t>位或</a:t>
            </a:r>
            <a:r>
              <a:rPr kumimoji="1" lang="en-US" altLang="zh-CN" dirty="0"/>
              <a:t>32</a:t>
            </a:r>
            <a:r>
              <a:rPr kumimoji="1" lang="zh-CN" altLang="en-US" dirty="0"/>
              <a:t>位立即数。 </a:t>
            </a:r>
          </a:p>
          <a:p>
            <a:endParaRPr kumimoji="1" lang="zh-CN" altLang="en-US" dirty="0"/>
          </a:p>
        </p:txBody>
      </p:sp>
    </p:spTree>
    <p:extLst>
      <p:ext uri="{BB962C8B-B14F-4D97-AF65-F5344CB8AC3E}">
        <p14:creationId xmlns:p14="http://schemas.microsoft.com/office/powerpoint/2010/main" val="1805834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5.7</a:t>
            </a:r>
            <a:r>
              <a:rPr lang="zh-CN" altLang="en-US" dirty="0"/>
              <a:t> 机器语言、汇编语言和高级语言</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7881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计算机的语言</a:t>
            </a:r>
            <a:endParaRPr lang="en-US" dirty="0"/>
          </a:p>
        </p:txBody>
      </p:sp>
      <p:sp>
        <p:nvSpPr>
          <p:cNvPr id="3" name="Content Placeholder 2"/>
          <p:cNvSpPr>
            <a:spLocks noGrp="1"/>
          </p:cNvSpPr>
          <p:nvPr>
            <p:ph idx="1"/>
          </p:nvPr>
        </p:nvSpPr>
        <p:spPr/>
        <p:txBody>
          <a:bodyPr/>
          <a:lstStyle/>
          <a:p>
            <a:r>
              <a:rPr lang="zh-CN" altLang="en-US" dirty="0"/>
              <a:t>计算机语言经历了由机器语言→汇编语言→高级语言的发展过程。</a:t>
            </a:r>
          </a:p>
          <a:p>
            <a:r>
              <a:rPr lang="zh-CN" altLang="en-US" dirty="0"/>
              <a:t>机器语言是和计算机的硬件设计同时产生的，是一组由二进制代码（</a:t>
            </a:r>
            <a:r>
              <a:rPr lang="en-US" altLang="zh-CN" dirty="0"/>
              <a:t>0</a:t>
            </a:r>
            <a:r>
              <a:rPr lang="zh-CN" altLang="en-US" dirty="0"/>
              <a:t>和</a:t>
            </a:r>
            <a:r>
              <a:rPr lang="en-US" altLang="zh-CN" dirty="0"/>
              <a:t>1</a:t>
            </a:r>
            <a:r>
              <a:rPr lang="zh-CN" altLang="en-US" dirty="0"/>
              <a:t>）组成的指令和数据。</a:t>
            </a:r>
          </a:p>
          <a:p>
            <a:r>
              <a:rPr lang="zh-CN" altLang="en-US" dirty="0"/>
              <a:t>由于机器语言烦琐、单调，难于看懂，给使用和记忆都带来很多困难。所以，人们对它进行了改进，赋予每条指令一个名称，这种指令码的名称叫“助记符”。采用这种助记符的语言就是汇编语言。</a:t>
            </a:r>
          </a:p>
          <a:p>
            <a:endParaRPr lang="en-US" dirty="0"/>
          </a:p>
        </p:txBody>
      </p:sp>
    </p:spTree>
    <p:extLst>
      <p:ext uri="{BB962C8B-B14F-4D97-AF65-F5344CB8AC3E}">
        <p14:creationId xmlns:p14="http://schemas.microsoft.com/office/powerpoint/2010/main" val="838504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计算机的语言</a:t>
            </a:r>
            <a:endParaRPr lang="en-US" dirty="0"/>
          </a:p>
        </p:txBody>
      </p:sp>
      <p:sp>
        <p:nvSpPr>
          <p:cNvPr id="3" name="Content Placeholder 2"/>
          <p:cNvSpPr>
            <a:spLocks noGrp="1"/>
          </p:cNvSpPr>
          <p:nvPr>
            <p:ph idx="1"/>
          </p:nvPr>
        </p:nvSpPr>
        <p:spPr/>
        <p:txBody>
          <a:bodyPr/>
          <a:lstStyle/>
          <a:p>
            <a:r>
              <a:rPr lang="zh-CN" altLang="en-US" dirty="0"/>
              <a:t>汇编语言虽然比机器语言便于记忆和书写，但还是有许多不足：如功能有限，编程工作繁重而费时，依赖处理器，这些都限制了汇编语言的应用范围。因此，又导致了高级语言的诞生。</a:t>
            </a:r>
          </a:p>
          <a:p>
            <a:r>
              <a:rPr lang="zh-CN" altLang="en-US" dirty="0"/>
              <a:t>常用于科学计算和数据处理的高级语言有：</a:t>
            </a:r>
            <a:r>
              <a:rPr lang="en-US" altLang="zh-CN" dirty="0"/>
              <a:t>C</a:t>
            </a:r>
            <a:r>
              <a:rPr lang="zh-CN" altLang="en-US" dirty="0"/>
              <a:t>，</a:t>
            </a:r>
            <a:r>
              <a:rPr lang="en-US" altLang="zh-CN" dirty="0"/>
              <a:t>BASIC</a:t>
            </a:r>
            <a:r>
              <a:rPr lang="zh-CN" altLang="en-US" dirty="0"/>
              <a:t>，</a:t>
            </a:r>
            <a:r>
              <a:rPr lang="en-US" altLang="zh-CN" dirty="0"/>
              <a:t>FORTRAN</a:t>
            </a:r>
            <a:r>
              <a:rPr lang="zh-CN" altLang="en-US" dirty="0"/>
              <a:t>，</a:t>
            </a:r>
            <a:r>
              <a:rPr lang="en-US" altLang="zh-CN" dirty="0"/>
              <a:t>ALGOL</a:t>
            </a:r>
            <a:r>
              <a:rPr lang="zh-CN" altLang="en-US" dirty="0"/>
              <a:t>，</a:t>
            </a:r>
            <a:r>
              <a:rPr lang="en-US" altLang="zh-CN" dirty="0"/>
              <a:t>PASCAL</a:t>
            </a:r>
            <a:r>
              <a:rPr lang="zh-CN" altLang="en-US" dirty="0"/>
              <a:t>，</a:t>
            </a:r>
            <a:r>
              <a:rPr lang="en-US" altLang="zh-CN" dirty="0"/>
              <a:t>COBOL</a:t>
            </a:r>
            <a:r>
              <a:rPr lang="zh-CN" altLang="en-US" dirty="0"/>
              <a:t>等。常用于人工智能的语言有</a:t>
            </a:r>
            <a:r>
              <a:rPr lang="en-US" altLang="zh-CN" dirty="0"/>
              <a:t>LISP</a:t>
            </a:r>
            <a:r>
              <a:rPr lang="zh-CN" altLang="en-US" dirty="0"/>
              <a:t>和</a:t>
            </a:r>
            <a:r>
              <a:rPr lang="en-US" altLang="zh-CN" dirty="0"/>
              <a:t>PROLOG</a:t>
            </a:r>
            <a:r>
              <a:rPr lang="zh-CN" altLang="en-US" dirty="0"/>
              <a:t>等。</a:t>
            </a:r>
          </a:p>
          <a:p>
            <a:r>
              <a:rPr lang="zh-CN" altLang="en-US" dirty="0"/>
              <a:t>计算机只能执行机器语言，因此，汇编语言和高级语言都要先经过编译，将其翻译成机器语言，然后计算机才能执行。</a:t>
            </a:r>
            <a:endParaRPr lang="en-US" dirty="0"/>
          </a:p>
        </p:txBody>
      </p:sp>
    </p:spTree>
    <p:extLst>
      <p:ext uri="{BB962C8B-B14F-4D97-AF65-F5344CB8AC3E}">
        <p14:creationId xmlns:p14="http://schemas.microsoft.com/office/powerpoint/2010/main" val="95264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5.2</a:t>
            </a:r>
            <a:r>
              <a:rPr lang="zh-CN" altLang="en-US" dirty="0"/>
              <a:t> 指令格式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978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fontScale="92500"/>
          </a:bodyPr>
          <a:lstStyle/>
          <a:p>
            <a:r>
              <a:rPr lang="zh-CN" altLang="en-US" dirty="0"/>
              <a:t>计算机的指令格式与机器的字长、存储器的容量及指令的功能都有很大关系。</a:t>
            </a:r>
            <a:endParaRPr lang="en-US" altLang="zh-CN" dirty="0"/>
          </a:p>
          <a:p>
            <a:r>
              <a:rPr lang="zh-CN" altLang="en-US" dirty="0"/>
              <a:t>机器指令的基本要素：操作码、操作数的地址、操作结果的存储地址、下一条指令的地址</a:t>
            </a:r>
          </a:p>
          <a:p>
            <a:r>
              <a:rPr lang="zh-CN" altLang="en-US" dirty="0"/>
              <a:t>一条指令包括两种信息：</a:t>
            </a:r>
          </a:p>
          <a:p>
            <a:pPr lvl="1"/>
            <a:r>
              <a:rPr lang="zh-CN" altLang="en-US" dirty="0"/>
              <a:t>操作码（</a:t>
            </a:r>
            <a:r>
              <a:rPr lang="en-US" altLang="zh-CN" dirty="0"/>
              <a:t>operation code</a:t>
            </a:r>
            <a:r>
              <a:rPr lang="zh-CN" altLang="en-US" dirty="0"/>
              <a:t>）：用来表示指令所要完成的操作</a:t>
            </a:r>
            <a:r>
              <a:rPr lang="en-US" altLang="zh-CN" dirty="0"/>
              <a:t>(</a:t>
            </a:r>
            <a:r>
              <a:rPr lang="zh-CN" altLang="en-US" dirty="0"/>
              <a:t>如加、减、乘、除、数据传送等</a:t>
            </a:r>
            <a:r>
              <a:rPr lang="en-US" altLang="zh-CN" dirty="0"/>
              <a:t>)</a:t>
            </a:r>
            <a:r>
              <a:rPr lang="zh-CN" altLang="en-US" dirty="0"/>
              <a:t>，其长度取决于指令系统中指令的条数。</a:t>
            </a:r>
          </a:p>
          <a:p>
            <a:pPr lvl="1"/>
            <a:r>
              <a:rPr lang="zh-CN" altLang="en-US" dirty="0"/>
              <a:t>地址码：用来描述指令的操作对象。或者直接给出操作数、或者指出操作数的存储地址或寄存器地址</a:t>
            </a:r>
            <a:r>
              <a:rPr lang="en-US" altLang="zh-CN" dirty="0"/>
              <a:t>(</a:t>
            </a:r>
            <a:r>
              <a:rPr lang="zh-CN" altLang="en-US" dirty="0"/>
              <a:t>即寄存器名</a:t>
            </a:r>
            <a:r>
              <a:rPr lang="en-US" altLang="zh-CN" dirty="0"/>
              <a:t>)</a:t>
            </a:r>
            <a:r>
              <a:rPr lang="zh-CN" altLang="en-US" dirty="0"/>
              <a:t>。</a:t>
            </a:r>
            <a:endParaRPr lang="en-US" altLang="zh-CN" dirty="0"/>
          </a:p>
          <a:p>
            <a:r>
              <a:rPr lang="zh-CN" altLang="en-US" dirty="0"/>
              <a:t>一般格式：</a:t>
            </a:r>
          </a:p>
        </p:txBody>
      </p:sp>
      <p:grpSp>
        <p:nvGrpSpPr>
          <p:cNvPr id="6" name="Group 5"/>
          <p:cNvGrpSpPr/>
          <p:nvPr/>
        </p:nvGrpSpPr>
        <p:grpSpPr>
          <a:xfrm>
            <a:off x="2647950" y="5778499"/>
            <a:ext cx="5867400" cy="533400"/>
            <a:chOff x="2647950" y="5778499"/>
            <a:chExt cx="5867400" cy="533400"/>
          </a:xfrm>
        </p:grpSpPr>
        <p:sp>
          <p:nvSpPr>
            <p:cNvPr id="4" name="Rectangle 4"/>
            <p:cNvSpPr>
              <a:spLocks noChangeArrowheads="1"/>
            </p:cNvSpPr>
            <p:nvPr/>
          </p:nvSpPr>
          <p:spPr bwMode="auto">
            <a:xfrm>
              <a:off x="2647950" y="5778499"/>
              <a:ext cx="30480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2400" b="1">
                  <a:latin typeface="Times New Roman" charset="0"/>
                </a:rPr>
                <a:t>操作码（</a:t>
              </a:r>
              <a:r>
                <a:rPr lang="en-US" altLang="zh-CN" sz="2400" b="1">
                  <a:latin typeface="Times New Roman" charset="0"/>
                </a:rPr>
                <a:t>OPCODE)</a:t>
              </a:r>
            </a:p>
          </p:txBody>
        </p:sp>
        <p:sp>
          <p:nvSpPr>
            <p:cNvPr id="5" name="Rectangle 10"/>
            <p:cNvSpPr>
              <a:spLocks noChangeArrowheads="1"/>
            </p:cNvSpPr>
            <p:nvPr/>
          </p:nvSpPr>
          <p:spPr bwMode="auto">
            <a:xfrm>
              <a:off x="5695950" y="5778499"/>
              <a:ext cx="28194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sz="2400" b="1">
                  <a:latin typeface="Times New Roman" charset="0"/>
                </a:rPr>
                <a:t>  </a:t>
              </a:r>
              <a:r>
                <a:rPr lang="zh-CN" altLang="en-US" sz="2400" b="1">
                  <a:latin typeface="Times New Roman" charset="0"/>
                </a:rPr>
                <a:t>地址码</a:t>
              </a:r>
            </a:p>
          </p:txBody>
        </p:sp>
      </p:grpSp>
    </p:spTree>
    <p:extLst>
      <p:ext uri="{BB962C8B-B14F-4D97-AF65-F5344CB8AC3E}">
        <p14:creationId xmlns:p14="http://schemas.microsoft.com/office/powerpoint/2010/main" val="17681536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1645</TotalTime>
  <Words>5734</Words>
  <Application>Microsoft Macintosh PowerPoint</Application>
  <PresentationFormat>On-screen Show (4:3)</PresentationFormat>
  <Paragraphs>482</Paragraphs>
  <Slides>79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8" baseType="lpstr">
      <vt:lpstr>DengXian</vt:lpstr>
      <vt:lpstr>宋体</vt:lpstr>
      <vt:lpstr>Arial</vt:lpstr>
      <vt:lpstr>Calibri</vt:lpstr>
      <vt:lpstr>Calibri Light</vt:lpstr>
      <vt:lpstr>Times New Roman</vt:lpstr>
      <vt:lpstr>Wingdings</vt:lpstr>
      <vt:lpstr>Office Theme</vt:lpstr>
      <vt:lpstr>位图图像</vt:lpstr>
      <vt:lpstr>第5章 指令系统</vt:lpstr>
      <vt:lpstr>5.1 指令系统的发展</vt:lpstr>
      <vt:lpstr>指令系统的发展</vt:lpstr>
      <vt:lpstr>指令系统的发展</vt:lpstr>
      <vt:lpstr>系列(series)计算机</vt:lpstr>
      <vt:lpstr>指令系统的发展</vt:lpstr>
      <vt:lpstr>精简指令系统计算机(RISC)</vt:lpstr>
      <vt:lpstr>5.2 指令格式</vt:lpstr>
      <vt:lpstr>指令格式</vt:lpstr>
      <vt:lpstr>指令格式</vt:lpstr>
      <vt:lpstr>指令格式</vt:lpstr>
      <vt:lpstr>指令操作码的扩展技术</vt:lpstr>
      <vt:lpstr>15/15/15扩展法</vt:lpstr>
      <vt:lpstr>霍夫曼编码</vt:lpstr>
      <vt:lpstr>Huffman 编码</vt:lpstr>
      <vt:lpstr>Huffman 编码实例</vt:lpstr>
      <vt:lpstr>指令长度与数据字长的关系 </vt:lpstr>
      <vt:lpstr>指令长度与数据字长的关系 </vt:lpstr>
      <vt:lpstr>指令长度与数据字长的关系 </vt:lpstr>
      <vt:lpstr>5.3 寻址方式</vt:lpstr>
      <vt:lpstr>寻址方式</vt:lpstr>
      <vt:lpstr>直接寻址</vt:lpstr>
      <vt:lpstr>PowerPoint Presentation</vt:lpstr>
      <vt:lpstr>寄存器寻址</vt:lpstr>
      <vt:lpstr>基址寻址</vt:lpstr>
      <vt:lpstr>基址寻址</vt:lpstr>
      <vt:lpstr>变址寻址</vt:lpstr>
      <vt:lpstr>间接寻址</vt:lpstr>
      <vt:lpstr>PowerPoint Presentation</vt:lpstr>
      <vt:lpstr>PowerPoint Presentation</vt:lpstr>
      <vt:lpstr>PowerPoint Presentation</vt:lpstr>
      <vt:lpstr>间接寻址</vt:lpstr>
      <vt:lpstr>相对寻址</vt:lpstr>
      <vt:lpstr>立即数寻址</vt:lpstr>
      <vt:lpstr>堆栈寻址</vt:lpstr>
      <vt:lpstr>寻址方式组合</vt:lpstr>
      <vt:lpstr>5.4 指令类型</vt:lpstr>
      <vt:lpstr>指令类型</vt:lpstr>
      <vt:lpstr>算术逻辑运算指令</vt:lpstr>
      <vt:lpstr>移位操作指令</vt:lpstr>
      <vt:lpstr>浮点运算指令</vt:lpstr>
      <vt:lpstr>十进制运算指令</vt:lpstr>
      <vt:lpstr>字符串处理指令</vt:lpstr>
      <vt:lpstr>数据传送指令</vt:lpstr>
      <vt:lpstr>转移类指令</vt:lpstr>
      <vt:lpstr>堆栈及堆栈操作指令</vt:lpstr>
      <vt:lpstr>堆栈及堆栈操作指令</vt:lpstr>
      <vt:lpstr>堆栈及堆栈操作指令</vt:lpstr>
      <vt:lpstr>堆栈及堆栈操作指令</vt:lpstr>
      <vt:lpstr>堆栈及堆栈操作指令</vt:lpstr>
      <vt:lpstr>输入输出(I/O)指令</vt:lpstr>
      <vt:lpstr>输入输出(I/O)指令</vt:lpstr>
      <vt:lpstr>特权指令</vt:lpstr>
      <vt:lpstr>其他指令</vt:lpstr>
      <vt:lpstr>5.5 精简指令系统计算机(RISC)和复杂指令系统计算机(CISC) </vt:lpstr>
      <vt:lpstr>CISC的特点</vt:lpstr>
      <vt:lpstr>CISC的特点</vt:lpstr>
      <vt:lpstr>RISC的产生</vt:lpstr>
      <vt:lpstr>RISC 的产生</vt:lpstr>
      <vt:lpstr>RISC的发展</vt:lpstr>
      <vt:lpstr>RISC的特点</vt:lpstr>
      <vt:lpstr>RISC的特点</vt:lpstr>
      <vt:lpstr>RISC的特点</vt:lpstr>
      <vt:lpstr>5.6 指令系统举例</vt:lpstr>
      <vt:lpstr>SPARC指令格式</vt:lpstr>
      <vt:lpstr>SPARC指令格式</vt:lpstr>
      <vt:lpstr>SPARC指令类型</vt:lpstr>
      <vt:lpstr>SPARC指令的寻址方式举例</vt:lpstr>
      <vt:lpstr>SPARC指令的寻址方式举例</vt:lpstr>
      <vt:lpstr>SPARC指令的寻址方式举例</vt:lpstr>
      <vt:lpstr>某些指令的实现技巧</vt:lpstr>
      <vt:lpstr>Pentium微处理器指令系统 </vt:lpstr>
      <vt:lpstr>Pentium指令系统</vt:lpstr>
      <vt:lpstr>Pentium指令系统</vt:lpstr>
      <vt:lpstr>Pentium指令系统</vt:lpstr>
      <vt:lpstr>Pentium指令系统</vt:lpstr>
      <vt:lpstr>5.7 机器语言、汇编语言和高级语言</vt:lpstr>
      <vt:lpstr>计算机的语言</vt:lpstr>
      <vt:lpstr>计算机的语言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主存储器</dc:title>
  <dc:creator>juncheng jia</dc:creator>
  <cp:lastModifiedBy>jia juncheng</cp:lastModifiedBy>
  <cp:revision>90</cp:revision>
  <dcterms:created xsi:type="dcterms:W3CDTF">2017-03-11T09:23:07Z</dcterms:created>
  <dcterms:modified xsi:type="dcterms:W3CDTF">2020-06-20T02:39:02Z</dcterms:modified>
</cp:coreProperties>
</file>